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73"/>
  </p:notesMasterIdLst>
  <p:handoutMasterIdLst>
    <p:handoutMasterId r:id="rId74"/>
  </p:handoutMasterIdLst>
  <p:sldIdLst>
    <p:sldId id="493" r:id="rId2"/>
    <p:sldId id="494" r:id="rId3"/>
    <p:sldId id="524" r:id="rId4"/>
    <p:sldId id="609" r:id="rId5"/>
    <p:sldId id="529" r:id="rId6"/>
    <p:sldId id="537" r:id="rId7"/>
    <p:sldId id="538" r:id="rId8"/>
    <p:sldId id="539" r:id="rId9"/>
    <p:sldId id="540" r:id="rId10"/>
    <p:sldId id="610" r:id="rId11"/>
    <p:sldId id="543" r:id="rId12"/>
    <p:sldId id="549" r:id="rId13"/>
    <p:sldId id="550" r:id="rId14"/>
    <p:sldId id="551" r:id="rId15"/>
    <p:sldId id="611" r:id="rId16"/>
    <p:sldId id="553" r:id="rId17"/>
    <p:sldId id="552" r:id="rId18"/>
    <p:sldId id="555" r:id="rId19"/>
    <p:sldId id="556" r:id="rId20"/>
    <p:sldId id="557" r:id="rId21"/>
    <p:sldId id="612" r:id="rId22"/>
    <p:sldId id="566" r:id="rId23"/>
    <p:sldId id="567" r:id="rId24"/>
    <p:sldId id="568" r:id="rId25"/>
    <p:sldId id="570" r:id="rId26"/>
    <p:sldId id="569" r:id="rId27"/>
    <p:sldId id="544" r:id="rId28"/>
    <p:sldId id="558" r:id="rId29"/>
    <p:sldId id="559" r:id="rId30"/>
    <p:sldId id="613" r:id="rId31"/>
    <p:sldId id="573" r:id="rId32"/>
    <p:sldId id="560" r:id="rId33"/>
    <p:sldId id="565" r:id="rId34"/>
    <p:sldId id="571" r:id="rId35"/>
    <p:sldId id="572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6" r:id="rId48"/>
    <p:sldId id="587" r:id="rId49"/>
    <p:sldId id="588" r:id="rId50"/>
    <p:sldId id="589" r:id="rId51"/>
    <p:sldId id="590" r:id="rId52"/>
    <p:sldId id="617" r:id="rId53"/>
    <p:sldId id="619" r:id="rId54"/>
    <p:sldId id="618" r:id="rId55"/>
    <p:sldId id="591" r:id="rId56"/>
    <p:sldId id="614" r:id="rId57"/>
    <p:sldId id="593" r:id="rId58"/>
    <p:sldId id="594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604" r:id="rId68"/>
    <p:sldId id="605" r:id="rId69"/>
    <p:sldId id="606" r:id="rId70"/>
    <p:sldId id="607" r:id="rId71"/>
    <p:sldId id="527" r:id="rId72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745"/>
  </p:normalViewPr>
  <p:slideViewPr>
    <p:cSldViewPr>
      <p:cViewPr varScale="1">
        <p:scale>
          <a:sx n="102" d="100"/>
          <a:sy n="102" d="100"/>
        </p:scale>
        <p:origin x="11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55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9935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766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658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01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393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简历的例子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16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53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669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80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12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19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962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66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858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haha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59969" y="62642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C175C-3A88-C44B-B347-13DACA828E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du.sina.com.cn/en/2002-09-27/6063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5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 dirty="0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 dirty="0"/>
          </a:p>
          <a:p>
            <a:pPr eaLnBrk="1" hangingPunct="1"/>
            <a:endParaRPr kumimoji="0" lang="en-US" altLang="zh-CN" dirty="0"/>
          </a:p>
          <a:p>
            <a:pPr eaLnBrk="1" hangingPunct="1"/>
            <a:r>
              <a:rPr kumimoji="0" lang="zh-CN" altLang="en-US" dirty="0"/>
              <a:t>课程详情请咨询</a:t>
            </a:r>
            <a:endParaRPr kumimoji="0" lang="en-US" altLang="zh-CN" dirty="0"/>
          </a:p>
          <a:p>
            <a:pPr lvl="1" eaLnBrk="1" hangingPunct="1"/>
            <a:r>
              <a:rPr kumimoji="0" lang="zh-CN" altLang="en-US" sz="2400" dirty="0"/>
              <a:t>微信公众号：小象</a:t>
            </a:r>
            <a:endParaRPr kumimoji="0" lang="en-US" altLang="zh-CN" sz="2400" dirty="0"/>
          </a:p>
          <a:p>
            <a:pPr lvl="1" eaLnBrk="1" hangingPunct="1"/>
            <a:r>
              <a:rPr kumimoji="0" lang="zh-CN" altLang="en-US" sz="2400" dirty="0"/>
              <a:t>新浪微博：</a:t>
            </a:r>
            <a:r>
              <a:rPr kumimoji="0" lang="en-US" altLang="zh-CN" sz="2400" dirty="0" err="1"/>
              <a:t>ChinaHadoop</a:t>
            </a:r>
            <a:endParaRPr kumimoji="0" lang="zh-CN" altLang="en-US" sz="2400" dirty="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什么是语言模型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tx2"/>
                </a:solidFill>
              </a:rPr>
              <a:t>N-gram</a:t>
            </a:r>
            <a:r>
              <a:rPr lang="zh-CN" altLang="en-US" dirty="0" smtClean="0">
                <a:solidFill>
                  <a:schemeClr val="tx2"/>
                </a:solidFill>
              </a:rPr>
              <a:t> 语言模型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语言模型的评价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OOV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平滑方法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NNLM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RNNLM</a:t>
            </a:r>
          </a:p>
          <a:p>
            <a:r>
              <a:rPr lang="zh-CN" altLang="en-US" dirty="0" smtClean="0">
                <a:solidFill>
                  <a:schemeClr val="accent1"/>
                </a:solidFill>
              </a:rPr>
              <a:t>杂谈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en-US" altLang="zh-CN" dirty="0" smtClean="0"/>
              <a:t>-gram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计算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利用链式法则：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32766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6" y="3238484"/>
            <a:ext cx="7002462" cy="442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4" y="4497109"/>
            <a:ext cx="8302625" cy="353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en-US" altLang="zh-CN" dirty="0" smtClean="0"/>
              <a:t>-gram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计算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马尔可夫</a:t>
            </a:r>
            <a:r>
              <a:rPr lang="en-US" altLang="zh-CN" dirty="0" smtClean="0"/>
              <a:t>(Markov)</a:t>
            </a:r>
            <a:r>
              <a:rPr lang="zh-CN" altLang="en-US" dirty="0" smtClean="0"/>
              <a:t>假设：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/>
              <a:t>“无记忆性”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未来的事件，只取决于有限的历史</a:t>
            </a:r>
            <a:r>
              <a:rPr lang="zh-CN" altLang="en-US" sz="2400" dirty="0" smtClean="0"/>
              <a:t>                    </a:t>
            </a: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32766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54119"/>
            <a:ext cx="3298075" cy="21947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62600" y="4038600"/>
            <a:ext cx="2029994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7000" dirty="0" smtClean="0"/>
              <a:t>某厂</a:t>
            </a:r>
            <a:endParaRPr lang="en-US" sz="7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en-US" altLang="zh-CN" dirty="0" smtClean="0"/>
              <a:t>-gram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计算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马尔可夫</a:t>
            </a:r>
            <a:r>
              <a:rPr lang="en-US" altLang="zh-CN" dirty="0" smtClean="0"/>
              <a:t>(Markov)</a:t>
            </a:r>
            <a:r>
              <a:rPr lang="zh-CN" altLang="en-US" dirty="0" smtClean="0"/>
              <a:t>假设：</a:t>
            </a:r>
            <a:endParaRPr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/>
              <a:t>“无记忆性”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未来的事件，只取决于有限的历史</a:t>
            </a:r>
            <a:r>
              <a:rPr lang="zh-CN" altLang="en-US" sz="2400" dirty="0" smtClean="0"/>
              <a:t>                    </a:t>
            </a:r>
            <a:endParaRPr lang="en-US" altLang="zh-CN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32766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297972"/>
            <a:ext cx="3478212" cy="403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077423"/>
            <a:ext cx="25781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77" y="4090664"/>
            <a:ext cx="18542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045" y="4077423"/>
            <a:ext cx="11938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9827" y="4572976"/>
            <a:ext cx="125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unigram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76788" y="4560564"/>
            <a:ext cx="125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bigram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50932" y="4623571"/>
            <a:ext cx="125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trigram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78" y="5029200"/>
            <a:ext cx="8239520" cy="392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37" y="5603456"/>
            <a:ext cx="8575675" cy="286114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语言模型总结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19200"/>
            <a:ext cx="3276600" cy="469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24300" y="19286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链式法则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490259"/>
            <a:ext cx="4413250" cy="2869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524761"/>
            <a:ext cx="3930415" cy="2524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37107" y="281933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44525" y="319882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Markov</a:t>
            </a:r>
            <a:r>
              <a:rPr lang="zh-CN" altLang="en-US" dirty="0" smtClean="0"/>
              <a:t>假设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7" idx="2"/>
            <a:endCxn id="21" idx="0"/>
          </p:cNvCxnSpPr>
          <p:nvPr/>
        </p:nvCxnSpPr>
        <p:spPr bwMode="auto">
          <a:xfrm flipH="1">
            <a:off x="2365375" y="1689100"/>
            <a:ext cx="2016125" cy="8011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17" idx="2"/>
            <a:endCxn id="22" idx="0"/>
          </p:cNvCxnSpPr>
          <p:nvPr/>
        </p:nvCxnSpPr>
        <p:spPr bwMode="auto">
          <a:xfrm>
            <a:off x="4381500" y="1689100"/>
            <a:ext cx="2460508" cy="835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" y="3989752"/>
            <a:ext cx="3606800" cy="28637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1" idx="2"/>
            <a:endCxn id="29" idx="0"/>
          </p:cNvCxnSpPr>
          <p:nvPr/>
        </p:nvCxnSpPr>
        <p:spPr bwMode="auto">
          <a:xfrm>
            <a:off x="2365375" y="2777236"/>
            <a:ext cx="0" cy="121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1635819" y="4325200"/>
            <a:ext cx="154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89752"/>
            <a:ext cx="4413250" cy="286977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21" idx="2"/>
            <a:endCxn id="36" idx="0"/>
          </p:cNvCxnSpPr>
          <p:nvPr/>
        </p:nvCxnSpPr>
        <p:spPr bwMode="auto">
          <a:xfrm>
            <a:off x="2365375" y="2777236"/>
            <a:ext cx="4413250" cy="12125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334000" y="3217188"/>
            <a:ext cx="197973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</a:t>
            </a:r>
            <a:r>
              <a:rPr lang="en-US" altLang="zh-CN" dirty="0" smtClean="0"/>
              <a:t>Markov</a:t>
            </a:r>
            <a:r>
              <a:rPr lang="zh-CN" altLang="en-US" dirty="0" smtClean="0"/>
              <a:t>假设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999018" y="4334856"/>
            <a:ext cx="154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什么是语言模型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N-gram</a:t>
            </a:r>
            <a:r>
              <a:rPr lang="zh-CN" altLang="en-US" dirty="0" smtClean="0">
                <a:solidFill>
                  <a:schemeClr val="accent1"/>
                </a:solidFill>
              </a:rPr>
              <a:t> 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tx2"/>
                </a:solidFill>
              </a:rPr>
              <a:t>语言模型的评价</a:t>
            </a:r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OOV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平滑方法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NNLM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RNNLM</a:t>
            </a:r>
          </a:p>
          <a:p>
            <a:r>
              <a:rPr lang="zh-CN" altLang="en-US" dirty="0" smtClean="0">
                <a:solidFill>
                  <a:schemeClr val="accent1"/>
                </a:solidFill>
              </a:rPr>
              <a:t>杂谈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语言模型的评价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外在评价 </a:t>
            </a:r>
            <a:endParaRPr lang="en-US" altLang="zh-CN" dirty="0" smtClean="0"/>
          </a:p>
          <a:p>
            <a:r>
              <a:rPr lang="en-US" altLang="zh-CN" dirty="0" smtClean="0"/>
              <a:t>Extrinsic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639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内在评价 </a:t>
            </a:r>
            <a:endParaRPr lang="en-US" altLang="zh-CN" dirty="0" smtClean="0"/>
          </a:p>
          <a:p>
            <a:r>
              <a:rPr lang="en-US" altLang="zh-CN" dirty="0" smtClean="0"/>
              <a:t>Intrinsic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25146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猫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438400" y="254537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能不能</a:t>
            </a:r>
            <a:r>
              <a:rPr lang="zh-CN" altLang="en-US" sz="2400" smtClean="0"/>
              <a:t>抓到老鼠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254537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颜色；速度；力量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105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语言模型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31428" y="327213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语音识别的准确率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257800" y="32413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预测测试集的能力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32729" y="4341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优点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8874" y="49947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缺点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89101" y="434185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实践是掌握</a:t>
            </a:r>
            <a:r>
              <a:rPr lang="zh-CN" altLang="en-US" smtClean="0"/>
              <a:t>真理的唯一标准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40098" y="49469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慢，复杂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28629" y="4330839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快，简单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26966" y="4946918"/>
            <a:ext cx="242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与真正的</a:t>
            </a:r>
            <a:r>
              <a:rPr lang="zh-CN" altLang="en-US" smtClean="0"/>
              <a:t>目标有偏差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语言模型的评价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外在评价 </a:t>
            </a:r>
            <a:endParaRPr lang="en-US" altLang="zh-CN" dirty="0" smtClean="0"/>
          </a:p>
          <a:p>
            <a:r>
              <a:rPr lang="en-US" altLang="zh-CN" dirty="0" smtClean="0"/>
              <a:t>Extrinsic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639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内在评价 </a:t>
            </a:r>
            <a:endParaRPr lang="en-US" altLang="zh-CN" dirty="0" smtClean="0"/>
          </a:p>
          <a:p>
            <a:r>
              <a:rPr lang="en-US" altLang="zh-CN" dirty="0" smtClean="0"/>
              <a:t>Intrinsic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2363771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猫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438400" y="23945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能不能</a:t>
            </a:r>
            <a:r>
              <a:rPr lang="zh-CN" altLang="en-US" sz="2400" smtClean="0"/>
              <a:t>抓到老鼠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239454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颜色；速度；力量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05975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语言模型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31428" y="312130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语音识别的准确率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257800" y="309052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预测测试集的能力</a:t>
            </a:r>
            <a:endParaRPr lang="en-US" sz="24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64" y="4013133"/>
            <a:ext cx="1572149" cy="15053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23938" y="561007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大家从</a:t>
            </a:r>
            <a:r>
              <a:rPr lang="zh-CN" altLang="en-US" b="1" u="sng" dirty="0" smtClean="0"/>
              <a:t>未见过</a:t>
            </a:r>
            <a:r>
              <a:rPr lang="zh-CN" altLang="en-US" dirty="0" smtClean="0"/>
              <a:t>的</a:t>
            </a:r>
            <a:r>
              <a:rPr lang="zh-CN" altLang="en-US" b="1" u="sng" dirty="0" smtClean="0"/>
              <a:t>真</a:t>
            </a:r>
            <a:r>
              <a:rPr lang="zh-CN" altLang="en-US" dirty="0" smtClean="0"/>
              <a:t>古董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90600" y="4050268"/>
            <a:ext cx="355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问鉴宝专家这是真品的概率？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30404" y="4581133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鉴宝</a:t>
            </a:r>
            <a:r>
              <a:rPr lang="zh-CN" altLang="en-US" dirty="0" smtClean="0"/>
              <a:t>专家</a:t>
            </a:r>
            <a:r>
              <a:rPr lang="en-US" altLang="zh-CN" dirty="0" smtClean="0"/>
              <a:t>A</a:t>
            </a:r>
            <a:r>
              <a:rPr lang="zh-CN" altLang="en-US" dirty="0" smtClean="0"/>
              <a:t> ：</a:t>
            </a:r>
            <a:r>
              <a:rPr lang="en-US" altLang="zh-CN" dirty="0" smtClean="0"/>
              <a:t>30%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330004" y="5043847"/>
            <a:ext cx="212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鉴宝</a:t>
            </a:r>
            <a:r>
              <a:rPr lang="zh-CN" altLang="en-US" dirty="0" smtClean="0"/>
              <a:t>专家</a:t>
            </a:r>
            <a:r>
              <a:rPr lang="en-US" altLang="zh-CN" dirty="0" smtClean="0"/>
              <a:t>B</a:t>
            </a:r>
            <a:r>
              <a:rPr lang="zh-CN" altLang="en-US" dirty="0" smtClean="0"/>
              <a:t>： </a:t>
            </a:r>
            <a:r>
              <a:rPr lang="en-US" altLang="zh-CN" dirty="0"/>
              <a:t>7</a:t>
            </a:r>
            <a:r>
              <a:rPr lang="en-US" altLang="zh-CN" dirty="0" smtClean="0"/>
              <a:t>0%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语言模型的评价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675" y="12954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预测测试集的能力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900535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语言模型 ⬆   </a:t>
            </a:r>
            <a:r>
              <a:rPr lang="en-US" altLang="zh-CN" sz="2400" dirty="0" smtClean="0"/>
              <a:t>-&gt;</a:t>
            </a:r>
            <a:r>
              <a:rPr lang="zh-CN" altLang="en-US" sz="2400" dirty="0" smtClean="0"/>
              <a:t>  </a:t>
            </a:r>
            <a:r>
              <a:rPr lang="en-US" altLang="zh-CN" sz="2400" dirty="0" smtClean="0"/>
              <a:t>P(test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set)</a:t>
            </a:r>
            <a:r>
              <a:rPr lang="zh-CN" altLang="en-US" sz="2400" dirty="0" smtClean="0"/>
              <a:t> ⬆  </a:t>
            </a:r>
            <a:r>
              <a:rPr lang="en-US" altLang="zh-CN" sz="2400" dirty="0" smtClean="0"/>
              <a:t>-&gt;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Perplexity(test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set)</a:t>
            </a:r>
            <a:r>
              <a:rPr lang="zh-CN" altLang="en-US" sz="2400" dirty="0" smtClean="0"/>
              <a:t> ⬇ 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856653" y="2362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公式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34200" y="23456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实例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75" y="3506159"/>
            <a:ext cx="3917755" cy="291078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410200" y="2754868"/>
          <a:ext cx="36576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433"/>
                <a:gridCol w="502786"/>
                <a:gridCol w="740797"/>
                <a:gridCol w="585216"/>
                <a:gridCol w="658368"/>
              </a:tblGrid>
              <a:tr h="35390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5390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</a:p>
                    <a:p>
                      <a:r>
                        <a:rPr lang="zh-CN" altLang="en-US" dirty="0" smtClean="0"/>
                        <a:t>真实概率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5390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</a:t>
                      </a:r>
                    </a:p>
                    <a:p>
                      <a:r>
                        <a:rPr lang="en-US" altLang="zh-CN" dirty="0" smtClean="0"/>
                        <a:t>LM</a:t>
                      </a:r>
                      <a:r>
                        <a:rPr lang="zh-CN" altLang="en-US" baseline="0" dirty="0" smtClean="0"/>
                        <a:t>概率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494232"/>
            <a:ext cx="2565399" cy="3003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953000"/>
            <a:ext cx="4686300" cy="371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854827"/>
            <a:ext cx="3639179" cy="707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807013"/>
            <a:ext cx="1752600" cy="255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语言模型的评价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675" y="1295400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如何理解</a:t>
            </a:r>
            <a:r>
              <a:rPr lang="en-US" altLang="zh-CN" sz="2400" b="1" dirty="0" smtClean="0"/>
              <a:t>Perplexity</a:t>
            </a:r>
            <a:endParaRPr lang="en-US" sz="2400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885794"/>
            <a:ext cx="4686300" cy="371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100539"/>
            <a:ext cx="2971800" cy="404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9800" y="20690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合同相同的词汇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20" y="2464460"/>
            <a:ext cx="3298960" cy="355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0072"/>
            <a:ext cx="1587500" cy="440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89" y="3909760"/>
            <a:ext cx="1661611" cy="357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3886200"/>
            <a:ext cx="545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如果用概率分布</a:t>
            </a:r>
            <a:r>
              <a:rPr lang="en-US" altLang="zh-CN" dirty="0" smtClean="0"/>
              <a:t>q</a:t>
            </a:r>
            <a:r>
              <a:rPr lang="zh-CN" altLang="en-US" dirty="0" smtClean="0"/>
              <a:t>来编码</a:t>
            </a:r>
            <a:r>
              <a:rPr lang="en-US" altLang="zh-CN" dirty="0" err="1" smtClean="0"/>
              <a:t>v_i</a:t>
            </a:r>
            <a:r>
              <a:rPr lang="en-US" altLang="zh-CN" dirty="0" smtClean="0"/>
              <a:t>,</a:t>
            </a:r>
            <a:r>
              <a:rPr lang="zh-CN" altLang="en-US" dirty="0" smtClean="0"/>
              <a:t> 需要多少比特（</a:t>
            </a:r>
            <a:r>
              <a:rPr lang="en-US" altLang="zh-CN" dirty="0" smtClean="0"/>
              <a:t>bits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29" y="4470939"/>
            <a:ext cx="2002771" cy="71066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19400" y="46482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v_i</a:t>
            </a:r>
            <a:r>
              <a:rPr lang="zh-CN" altLang="en-US" dirty="0" smtClean="0"/>
              <a:t>的分布服从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 用</a:t>
            </a:r>
            <a:r>
              <a:rPr lang="en-US" altLang="zh-CN" dirty="0" smtClean="0"/>
              <a:t>q</a:t>
            </a:r>
            <a:r>
              <a:rPr lang="zh-CN" altLang="en-US" dirty="0" smtClean="0"/>
              <a:t>来</a:t>
            </a:r>
            <a:r>
              <a:rPr lang="zh-CN" altLang="en-US" dirty="0"/>
              <a:t>编码</a:t>
            </a:r>
            <a:r>
              <a:rPr lang="en-US" altLang="zh-CN" dirty="0" err="1"/>
              <a:t>v_i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zh-CN" altLang="en-US" dirty="0" smtClean="0"/>
              <a:t>需要的比特数的期望。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452742"/>
            <a:ext cx="2730135" cy="3670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05200" y="5452742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W_{test}</a:t>
            </a:r>
            <a:r>
              <a:rPr lang="zh-CN" altLang="en-US" dirty="0" smtClean="0"/>
              <a:t>的等效状态的数目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Times New Roman" charset="0"/>
                <a:ea typeface="黑体" charset="-122"/>
              </a:rPr>
              <a:t>语言</a:t>
            </a:r>
            <a:r>
              <a:rPr lang="zh-CN" altLang="en-US" dirty="0" smtClean="0">
                <a:latin typeface="Times New Roman" charset="0"/>
                <a:ea typeface="黑体" charset="-122"/>
              </a:rPr>
              <a:t>模型</a:t>
            </a:r>
            <a:r>
              <a:rPr lang="en-US" altLang="zh-CN" dirty="0" smtClean="0">
                <a:latin typeface="Times New Roman" charset="0"/>
                <a:ea typeface="黑体" charset="-122"/>
              </a:rPr>
              <a:t/>
            </a:r>
            <a:br>
              <a:rPr lang="en-US" altLang="zh-CN" dirty="0" smtClean="0">
                <a:latin typeface="Times New Roman" charset="0"/>
                <a:ea typeface="黑体" charset="-122"/>
              </a:rPr>
            </a:br>
            <a:r>
              <a:rPr lang="en-US" altLang="zh-CN" dirty="0" smtClean="0">
                <a:latin typeface="Times New Roman" charset="0"/>
                <a:ea typeface="黑体" charset="-122"/>
              </a:rPr>
              <a:t>Language</a:t>
            </a:r>
            <a:r>
              <a:rPr lang="zh-CN" altLang="en-US" dirty="0" smtClean="0">
                <a:latin typeface="Times New Roman" charset="0"/>
                <a:ea typeface="黑体" charset="-122"/>
              </a:rPr>
              <a:t> </a:t>
            </a:r>
            <a:r>
              <a:rPr lang="en-US" altLang="zh-CN" dirty="0" smtClean="0">
                <a:latin typeface="Times New Roman" charset="0"/>
                <a:ea typeface="黑体" charset="-122"/>
              </a:rPr>
              <a:t>Model</a:t>
            </a:r>
            <a:endParaRPr lang="en-US" dirty="0"/>
          </a:p>
        </p:txBody>
      </p:sp>
      <p:sp>
        <p:nvSpPr>
          <p:cNvPr id="9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6/30/2017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语言模型的评价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675" y="1295400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如何理解</a:t>
            </a:r>
            <a:r>
              <a:rPr lang="en-US" altLang="zh-CN" sz="2400" b="1" dirty="0" smtClean="0"/>
              <a:t>Perplexity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86724"/>
            <a:ext cx="2730135" cy="3670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91000" y="1886724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W_{test}</a:t>
            </a:r>
            <a:r>
              <a:rPr lang="zh-CN" altLang="en-US" dirty="0" smtClean="0"/>
              <a:t>的等效状态的数目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2417802"/>
            <a:ext cx="4993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PPX(</a:t>
            </a:r>
            <a:r>
              <a:rPr lang="zh-CN" altLang="en-US" sz="2400" dirty="0" smtClean="0"/>
              <a:t>投掷硬币</a:t>
            </a:r>
            <a:r>
              <a:rPr lang="en-US" altLang="zh-CN" sz="2400" dirty="0" smtClean="0"/>
              <a:t>)=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</a:p>
          <a:p>
            <a:r>
              <a:rPr lang="en-US" altLang="zh-CN" sz="2400" dirty="0"/>
              <a:t>PPX(</a:t>
            </a:r>
            <a:r>
              <a:rPr lang="zh-CN" altLang="en-US" sz="2400" dirty="0" smtClean="0"/>
              <a:t>投掷骰子</a:t>
            </a:r>
            <a:r>
              <a:rPr lang="en-US" altLang="zh-CN" sz="2400" dirty="0" smtClean="0"/>
              <a:t>)=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6</a:t>
            </a:r>
            <a:endParaRPr lang="en-US" sz="2400" dirty="0"/>
          </a:p>
          <a:p>
            <a:endParaRPr lang="en-US" sz="1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532"/>
              </p:ext>
            </p:extLst>
          </p:nvPr>
        </p:nvGraphicFramePr>
        <p:xfrm>
          <a:off x="1371600" y="3732375"/>
          <a:ext cx="6096000" cy="76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925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N-gram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Trigram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-bug-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46121" y="4719078"/>
            <a:ext cx="27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ptb</a:t>
            </a:r>
            <a:r>
              <a:rPr lang="zh-CN" altLang="en-US" dirty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KenLM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7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什么是语言模型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N-gram</a:t>
            </a:r>
            <a:r>
              <a:rPr lang="zh-CN" altLang="en-US" dirty="0" smtClean="0">
                <a:solidFill>
                  <a:schemeClr val="accent1"/>
                </a:solidFill>
              </a:rPr>
              <a:t> 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语言模型的评价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tx2"/>
                </a:solidFill>
              </a:rPr>
              <a:t>OOV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平滑方法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NNLM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RNNLM</a:t>
            </a:r>
          </a:p>
          <a:p>
            <a:r>
              <a:rPr lang="zh-CN" altLang="en-US" dirty="0" smtClean="0">
                <a:solidFill>
                  <a:schemeClr val="accent1"/>
                </a:solidFill>
              </a:rPr>
              <a:t>杂谈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1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384" y="1258371"/>
            <a:ext cx="18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62339"/>
            <a:ext cx="6648450" cy="6299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364337" y="2362130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57800" y="2362130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3352730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257800" y="3352730"/>
            <a:ext cx="2057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编程</a:t>
            </a:r>
            <a:endParaRPr lang="en-US" altLang="zh-CN" dirty="0" smtClean="0"/>
          </a:p>
          <a:p>
            <a:r>
              <a:rPr lang="zh-CN" altLang="en-US" dirty="0" smtClean="0"/>
              <a:t>我 喜欢 王者荣耀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304925" y="4660478"/>
            <a:ext cx="647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2"/>
                </a:solidFill>
              </a:rPr>
              <a:t>王者荣耀</a:t>
            </a:r>
            <a:r>
              <a:rPr lang="en-US" altLang="zh-CN" dirty="0">
                <a:solidFill>
                  <a:schemeClr val="tx2"/>
                </a:solidFill>
              </a:rPr>
              <a:t>|</a:t>
            </a:r>
            <a:r>
              <a:rPr lang="zh-CN" altLang="en-US" dirty="0"/>
              <a:t>我 喜欢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Training</a:t>
            </a:r>
            <a:r>
              <a:rPr lang="zh-CN" altLang="en-US" dirty="0"/>
              <a:t>中来没有出现的词</a:t>
            </a:r>
            <a:r>
              <a:rPr lang="en-US" altLang="zh-CN" dirty="0" smtClean="0"/>
              <a:t>)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à"/>
            </a:pPr>
            <a:r>
              <a:rPr lang="en-US" altLang="zh-CN" dirty="0" smtClean="0">
                <a:sym typeface="Wingdings"/>
              </a:rPr>
              <a:t>OOV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(Out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of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Vocabulary)</a:t>
            </a:r>
          </a:p>
          <a:p>
            <a:pPr marL="285750" indent="-285750">
              <a:buFont typeface="Wingdings" charset="2"/>
              <a:buChar char="à"/>
            </a:pPr>
            <a:endParaRPr lang="en-US" altLang="zh-CN" dirty="0" smtClean="0"/>
          </a:p>
          <a:p>
            <a:r>
              <a:rPr lang="en-US" altLang="zh-CN" dirty="0" smtClean="0"/>
              <a:t>P(</a:t>
            </a:r>
            <a:r>
              <a:rPr lang="zh-CN" altLang="en-US" dirty="0" smtClean="0"/>
              <a:t>编程</a:t>
            </a:r>
            <a:r>
              <a:rPr lang="en-US" altLang="zh-CN" dirty="0" smtClean="0"/>
              <a:t>|</a:t>
            </a:r>
            <a:r>
              <a:rPr lang="zh-CN" altLang="en-US" dirty="0" smtClean="0"/>
              <a:t>我 喜欢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(Training</a:t>
            </a:r>
            <a:r>
              <a:rPr lang="zh-CN" altLang="en-US" dirty="0" smtClean="0"/>
              <a:t>中没有出现的</a:t>
            </a:r>
            <a:r>
              <a:rPr lang="en-US" altLang="zh-CN" dirty="0" smtClean="0"/>
              <a:t>trigram)</a:t>
            </a:r>
          </a:p>
          <a:p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smtClean="0">
                <a:sym typeface="Wingdings"/>
              </a:rPr>
              <a:t>Smoothing</a:t>
            </a:r>
            <a:endParaRPr lang="en-US" altLang="zh-C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3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0472" y="1214348"/>
            <a:ext cx="18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429000" y="1905000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60135" y="2992237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719659"/>
            <a:ext cx="6648450" cy="6299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74675" y="1325584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810" y="2412821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33800" y="132558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Maximum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Likelihood</a:t>
            </a:r>
            <a:r>
              <a:rPr lang="zh-CN" altLang="en-US" dirty="0" smtClean="0">
                <a:solidFill>
                  <a:srgbClr val="FF0000"/>
                </a:solidFill>
              </a:rPr>
              <a:t> 方法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9" y="1728267"/>
            <a:ext cx="3340100" cy="405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2196186"/>
            <a:ext cx="4193310" cy="3912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308" y="2634729"/>
            <a:ext cx="4241801" cy="3920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3276886" y="3116906"/>
            <a:ext cx="538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log(p(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|-</a:t>
            </a:r>
            <a:r>
              <a:rPr lang="zh-CN" altLang="en-US" dirty="0"/>
              <a:t>，</a:t>
            </a:r>
            <a:r>
              <a:rPr lang="en-US" altLang="zh-CN" dirty="0" smtClean="0"/>
              <a:t>-))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log(p(</a:t>
            </a:r>
            <a:r>
              <a:rPr lang="zh-CN" altLang="en-US" dirty="0" smtClean="0"/>
              <a:t>你</a:t>
            </a:r>
            <a:r>
              <a:rPr lang="en-US" altLang="zh-CN" dirty="0" smtClean="0"/>
              <a:t>|-,</a:t>
            </a:r>
            <a:r>
              <a:rPr lang="zh-CN" altLang="en-US" dirty="0" smtClean="0"/>
              <a:t> </a:t>
            </a:r>
            <a:r>
              <a:rPr lang="en-US" altLang="zh-CN" dirty="0" smtClean="0"/>
              <a:t>-))</a:t>
            </a:r>
          </a:p>
          <a:p>
            <a:r>
              <a:rPr lang="en-US" altLang="zh-CN" dirty="0" smtClean="0">
                <a:solidFill>
                  <a:schemeClr val="accent1"/>
                </a:solidFill>
              </a:rPr>
              <a:t>+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3</a:t>
            </a:r>
            <a:r>
              <a:rPr lang="zh-CN" altLang="en-US" dirty="0" smtClean="0">
                <a:solidFill>
                  <a:schemeClr val="accent1"/>
                </a:solidFill>
              </a:rPr>
              <a:t>*</a:t>
            </a:r>
            <a:r>
              <a:rPr lang="en-US" altLang="zh-CN" dirty="0" smtClean="0">
                <a:solidFill>
                  <a:schemeClr val="accent1"/>
                </a:solidFill>
              </a:rPr>
              <a:t>log(p(</a:t>
            </a:r>
            <a:r>
              <a:rPr lang="zh-CN" altLang="en-US" dirty="0" smtClean="0">
                <a:solidFill>
                  <a:schemeClr val="accent1"/>
                </a:solidFill>
              </a:rPr>
              <a:t>喜欢</a:t>
            </a:r>
            <a:r>
              <a:rPr lang="en-US" altLang="zh-CN" dirty="0" smtClean="0">
                <a:solidFill>
                  <a:schemeClr val="accent1"/>
                </a:solidFill>
              </a:rPr>
              <a:t>|-,</a:t>
            </a:r>
            <a:r>
              <a:rPr lang="zh-CN" altLang="en-US" dirty="0" smtClean="0">
                <a:solidFill>
                  <a:schemeClr val="accent1"/>
                </a:solidFill>
              </a:rPr>
              <a:t> 我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+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log(p(</a:t>
            </a:r>
            <a:r>
              <a:rPr lang="zh-CN" altLang="en-US" dirty="0">
                <a:solidFill>
                  <a:schemeClr val="accent1"/>
                </a:solidFill>
              </a:rPr>
              <a:t>喜欢</a:t>
            </a:r>
            <a:r>
              <a:rPr lang="en-US" altLang="zh-CN" dirty="0" smtClean="0">
                <a:solidFill>
                  <a:schemeClr val="accent1"/>
                </a:solidFill>
              </a:rPr>
              <a:t>|-,</a:t>
            </a:r>
            <a:r>
              <a:rPr lang="zh-CN" altLang="en-US" dirty="0" smtClean="0">
                <a:solidFill>
                  <a:schemeClr val="accent1"/>
                </a:solidFill>
              </a:rPr>
              <a:t>你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</a:p>
          <a:p>
            <a:r>
              <a:rPr lang="en-US" altLang="zh-CN" dirty="0" smtClean="0">
                <a:solidFill>
                  <a:schemeClr val="accent1"/>
                </a:solidFill>
              </a:rPr>
              <a:t>+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log(p(</a:t>
            </a:r>
            <a:r>
              <a:rPr lang="zh-CN" altLang="en-US" dirty="0" smtClean="0">
                <a:solidFill>
                  <a:schemeClr val="accent1"/>
                </a:solidFill>
              </a:rPr>
              <a:t>开车</a:t>
            </a:r>
            <a:r>
              <a:rPr lang="en-US" altLang="zh-CN" dirty="0" smtClean="0">
                <a:solidFill>
                  <a:schemeClr val="accent1"/>
                </a:solidFill>
              </a:rPr>
              <a:t>|</a:t>
            </a:r>
            <a:r>
              <a:rPr lang="zh-CN" altLang="en-US" dirty="0" smtClean="0">
                <a:solidFill>
                  <a:schemeClr val="accent1"/>
                </a:solidFill>
              </a:rPr>
              <a:t>我 喜欢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+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log(p(</a:t>
            </a:r>
            <a:r>
              <a:rPr lang="zh-CN" altLang="en-US" dirty="0" smtClean="0">
                <a:solidFill>
                  <a:schemeClr val="accent1"/>
                </a:solidFill>
              </a:rPr>
              <a:t>上网</a:t>
            </a:r>
            <a:r>
              <a:rPr lang="en-US" altLang="zh-CN" dirty="0" smtClean="0">
                <a:solidFill>
                  <a:schemeClr val="accent1"/>
                </a:solidFill>
              </a:rPr>
              <a:t>|</a:t>
            </a:r>
            <a:r>
              <a:rPr lang="zh-CN" altLang="en-US" dirty="0">
                <a:solidFill>
                  <a:schemeClr val="accent1"/>
                </a:solidFill>
              </a:rPr>
              <a:t>我 喜欢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+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log(p(</a:t>
            </a:r>
            <a:r>
              <a:rPr lang="zh-CN" altLang="en-US" dirty="0" smtClean="0">
                <a:solidFill>
                  <a:schemeClr val="accent1"/>
                </a:solidFill>
              </a:rPr>
              <a:t>篮球</a:t>
            </a:r>
            <a:r>
              <a:rPr lang="en-US" altLang="zh-CN" dirty="0" smtClean="0">
                <a:solidFill>
                  <a:schemeClr val="accent1"/>
                </a:solidFill>
              </a:rPr>
              <a:t>|</a:t>
            </a:r>
            <a:r>
              <a:rPr lang="zh-CN" altLang="en-US" dirty="0">
                <a:solidFill>
                  <a:schemeClr val="accent1"/>
                </a:solidFill>
              </a:rPr>
              <a:t>我 喜欢</a:t>
            </a:r>
            <a:r>
              <a:rPr lang="en-US" altLang="zh-CN" dirty="0" smtClean="0">
                <a:solidFill>
                  <a:schemeClr val="accent1"/>
                </a:solidFill>
              </a:rPr>
              <a:t>))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+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log(p(</a:t>
            </a:r>
            <a:r>
              <a:rPr lang="zh-CN" altLang="en-US" dirty="0" smtClean="0">
                <a:solidFill>
                  <a:schemeClr val="accent1"/>
                </a:solidFill>
              </a:rPr>
              <a:t>编程</a:t>
            </a:r>
            <a:r>
              <a:rPr lang="en-US" altLang="zh-CN" dirty="0" smtClean="0">
                <a:solidFill>
                  <a:schemeClr val="accent1"/>
                </a:solidFill>
              </a:rPr>
              <a:t>|</a:t>
            </a:r>
            <a:r>
              <a:rPr lang="zh-CN" altLang="en-US" dirty="0" smtClean="0">
                <a:solidFill>
                  <a:schemeClr val="accent1"/>
                </a:solidFill>
              </a:rPr>
              <a:t>你 </a:t>
            </a:r>
            <a:r>
              <a:rPr lang="zh-CN" altLang="en-US" dirty="0">
                <a:solidFill>
                  <a:schemeClr val="accent1"/>
                </a:solidFill>
              </a:rPr>
              <a:t>喜欢</a:t>
            </a:r>
            <a:r>
              <a:rPr lang="en-US" altLang="zh-CN" dirty="0">
                <a:solidFill>
                  <a:schemeClr val="accent1"/>
                </a:solidFill>
              </a:rPr>
              <a:t>))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599" y="4365404"/>
            <a:ext cx="536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限制：</a:t>
            </a:r>
            <a:r>
              <a:rPr lang="en-US" altLang="zh-CN" dirty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|-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你</a:t>
            </a:r>
            <a:r>
              <a:rPr lang="en-US" altLang="zh-CN" dirty="0" smtClean="0"/>
              <a:t>|-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76599" y="4818424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拉格朗日法：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L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log(p(</a:t>
            </a:r>
            <a:r>
              <a:rPr lang="zh-CN" altLang="en-US" dirty="0"/>
              <a:t>我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log(p(</a:t>
            </a:r>
            <a:r>
              <a:rPr lang="zh-CN" altLang="en-US" dirty="0"/>
              <a:t>你</a:t>
            </a:r>
            <a:r>
              <a:rPr lang="en-US" altLang="zh-CN" dirty="0"/>
              <a:t>|-,</a:t>
            </a:r>
            <a:r>
              <a:rPr lang="zh-CN" altLang="en-US" dirty="0"/>
              <a:t> </a:t>
            </a:r>
            <a:r>
              <a:rPr lang="en-US" altLang="zh-CN" dirty="0" smtClean="0"/>
              <a:t>-))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 * </a:t>
            </a:r>
            <a:r>
              <a:rPr lang="en-US" altLang="zh-CN" dirty="0" smtClean="0"/>
              <a:t>(</a:t>
            </a:r>
            <a:r>
              <a:rPr lang="en-US" altLang="zh-CN" dirty="0"/>
              <a:t>p(</a:t>
            </a:r>
            <a:r>
              <a:rPr lang="zh-CN" altLang="en-US" dirty="0"/>
              <a:t>我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p(</a:t>
            </a:r>
            <a:r>
              <a:rPr lang="zh-CN" altLang="en-US" dirty="0"/>
              <a:t>你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</a:t>
            </a:r>
            <a:r>
              <a:rPr lang="zh-CN" altLang="en-US" dirty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74675" y="1325584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810" y="2412821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158836" y="1667470"/>
            <a:ext cx="4876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拉格朗日法：</a:t>
            </a:r>
            <a:endParaRPr lang="en-US" altLang="zh-CN" dirty="0" smtClean="0"/>
          </a:p>
          <a:p>
            <a:r>
              <a:rPr lang="en-US" altLang="zh-CN" dirty="0" smtClean="0"/>
              <a:t>L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log(p(</a:t>
            </a:r>
            <a:r>
              <a:rPr lang="zh-CN" altLang="en-US" dirty="0"/>
              <a:t>我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log(p(</a:t>
            </a:r>
            <a:r>
              <a:rPr lang="zh-CN" altLang="en-US" dirty="0"/>
              <a:t>你</a:t>
            </a:r>
            <a:r>
              <a:rPr lang="en-US" altLang="zh-CN" dirty="0"/>
              <a:t>|-,</a:t>
            </a:r>
            <a:r>
              <a:rPr lang="zh-CN" altLang="en-US" dirty="0"/>
              <a:t> </a:t>
            </a:r>
            <a:r>
              <a:rPr lang="en-US" altLang="zh-CN" dirty="0" smtClean="0"/>
              <a:t>-))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 * </a:t>
            </a:r>
            <a:r>
              <a:rPr lang="en-US" altLang="zh-CN" dirty="0" smtClean="0"/>
              <a:t>(</a:t>
            </a:r>
            <a:r>
              <a:rPr lang="en-US" altLang="zh-CN" dirty="0"/>
              <a:t>p(</a:t>
            </a:r>
            <a:r>
              <a:rPr lang="zh-CN" altLang="en-US" dirty="0"/>
              <a:t>我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p(</a:t>
            </a:r>
            <a:r>
              <a:rPr lang="zh-CN" altLang="en-US" dirty="0"/>
              <a:t>你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</a:t>
            </a:r>
            <a:r>
              <a:rPr lang="zh-CN" altLang="en-US" dirty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3193472" y="2677030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</a:t>
            </a:r>
            <a:r>
              <a:rPr lang="zh-CN" altLang="en-US" dirty="0" smtClean="0"/>
              <a:t>对参数的导数等于零：</a:t>
            </a:r>
            <a:endParaRPr lang="en-US" altLang="zh-CN" dirty="0" smtClean="0"/>
          </a:p>
          <a:p>
            <a:r>
              <a:rPr lang="en-US" altLang="zh-CN" dirty="0" err="1" smtClean="0"/>
              <a:t>dL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|-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r>
              <a:rPr lang="en-US" altLang="zh-CN" dirty="0" err="1" smtClean="0"/>
              <a:t>dL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你</a:t>
            </a:r>
            <a:r>
              <a:rPr lang="en-US" altLang="zh-CN" dirty="0" smtClean="0"/>
              <a:t>|-</a:t>
            </a:r>
            <a:r>
              <a:rPr lang="zh-CN" altLang="en-US" dirty="0" smtClean="0"/>
              <a:t>，</a:t>
            </a:r>
            <a:r>
              <a:rPr lang="en-US" altLang="zh-CN" dirty="0" smtClean="0"/>
              <a:t>-)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r>
              <a:rPr lang="en-US" altLang="zh-CN" dirty="0" err="1" smtClean="0"/>
              <a:t>dL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3472" y="4048680"/>
            <a:ext cx="419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|-,-)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你</a:t>
            </a:r>
            <a:r>
              <a:rPr lang="en-US" altLang="zh-CN" dirty="0" smtClean="0"/>
              <a:t>|-,-)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我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p(</a:t>
            </a:r>
            <a:r>
              <a:rPr lang="zh-CN" altLang="en-US" dirty="0"/>
              <a:t>你</a:t>
            </a:r>
            <a:r>
              <a:rPr lang="en-US" altLang="zh-CN" dirty="0"/>
              <a:t>|-</a:t>
            </a:r>
            <a:r>
              <a:rPr lang="zh-CN" altLang="en-US" dirty="0"/>
              <a:t>，</a:t>
            </a:r>
            <a:r>
              <a:rPr lang="en-US" altLang="zh-CN" dirty="0"/>
              <a:t>-)</a:t>
            </a:r>
            <a:r>
              <a:rPr lang="zh-CN" altLang="en-US" dirty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/>
              <a:t> </a:t>
            </a:r>
            <a:r>
              <a:rPr lang="en-US" altLang="zh-CN" dirty="0" smtClean="0"/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4324" y="5144869"/>
            <a:ext cx="5634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P(</a:t>
            </a:r>
            <a:r>
              <a:rPr lang="zh-CN" altLang="en-US" dirty="0" smtClean="0"/>
              <a:t>我</a:t>
            </a:r>
            <a:r>
              <a:rPr lang="en-US" altLang="zh-CN" dirty="0" smtClean="0"/>
              <a:t>|-,-)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(3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count(-,-,</a:t>
            </a:r>
            <a:r>
              <a:rPr lang="zh-CN" altLang="en-US" dirty="0" smtClean="0"/>
              <a:t>我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(count(-,-,</a:t>
            </a:r>
            <a:r>
              <a:rPr lang="zh-CN" altLang="en-US" dirty="0" smtClean="0"/>
              <a:t>我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count(-,-,</a:t>
            </a:r>
            <a:r>
              <a:rPr lang="zh-CN" altLang="en-US" dirty="0" smtClean="0"/>
              <a:t>你</a:t>
            </a:r>
            <a:r>
              <a:rPr lang="en-US" altLang="zh-CN" dirty="0" smtClean="0"/>
              <a:t>))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0472" y="1214348"/>
            <a:ext cx="18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429000" y="1905000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60135" y="2992237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4712732"/>
            <a:ext cx="8102600" cy="711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384" y="1258371"/>
            <a:ext cx="18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62339"/>
            <a:ext cx="6648450" cy="6299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364337" y="2362130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57800" y="2362130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3352730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257800" y="3352730"/>
            <a:ext cx="2057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编程</a:t>
            </a:r>
            <a:endParaRPr lang="en-US" altLang="zh-CN" dirty="0" smtClean="0"/>
          </a:p>
          <a:p>
            <a:r>
              <a:rPr lang="zh-CN" altLang="en-US" dirty="0" smtClean="0"/>
              <a:t>我 喜欢 王者荣耀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304925" y="4660478"/>
            <a:ext cx="647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2"/>
                </a:solidFill>
              </a:rPr>
              <a:t>王者荣耀</a:t>
            </a:r>
            <a:r>
              <a:rPr lang="en-US" altLang="zh-CN" dirty="0">
                <a:solidFill>
                  <a:schemeClr val="tx2"/>
                </a:solidFill>
              </a:rPr>
              <a:t>|</a:t>
            </a:r>
            <a:r>
              <a:rPr lang="zh-CN" altLang="en-US" dirty="0"/>
              <a:t>我 喜欢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Training</a:t>
            </a:r>
            <a:r>
              <a:rPr lang="zh-CN" altLang="en-US" dirty="0"/>
              <a:t>中来没有出现的词</a:t>
            </a:r>
            <a:r>
              <a:rPr lang="en-US" altLang="zh-CN" dirty="0" smtClean="0"/>
              <a:t>)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à"/>
            </a:pPr>
            <a:r>
              <a:rPr lang="en-US" altLang="zh-CN" dirty="0" smtClean="0">
                <a:sym typeface="Wingdings"/>
              </a:rPr>
              <a:t>OOV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(Out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of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Vocabulary)</a:t>
            </a:r>
          </a:p>
          <a:p>
            <a:pPr marL="285750" indent="-285750">
              <a:buFont typeface="Wingdings" charset="2"/>
              <a:buChar char="à"/>
            </a:pPr>
            <a:endParaRPr lang="en-US" altLang="zh-CN" dirty="0" smtClean="0"/>
          </a:p>
          <a:p>
            <a:r>
              <a:rPr lang="en-US" altLang="zh-CN" dirty="0" smtClean="0"/>
              <a:t>P(</a:t>
            </a:r>
            <a:r>
              <a:rPr lang="zh-CN" altLang="en-US" dirty="0" smtClean="0"/>
              <a:t>编程</a:t>
            </a:r>
            <a:r>
              <a:rPr lang="en-US" altLang="zh-CN" dirty="0" smtClean="0"/>
              <a:t>|</a:t>
            </a:r>
            <a:r>
              <a:rPr lang="zh-CN" altLang="en-US" dirty="0" smtClean="0"/>
              <a:t>我 喜欢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(Training</a:t>
            </a:r>
            <a:r>
              <a:rPr lang="zh-CN" altLang="en-US" dirty="0" smtClean="0"/>
              <a:t>中没有出现的</a:t>
            </a:r>
            <a:r>
              <a:rPr lang="en-US" altLang="zh-CN" dirty="0" smtClean="0"/>
              <a:t>trigram)</a:t>
            </a:r>
          </a:p>
          <a:p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smtClean="0">
                <a:sym typeface="Wingdings"/>
              </a:rPr>
              <a:t>Smoothing</a:t>
            </a:r>
            <a:endParaRPr lang="en-US" altLang="zh-C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516737" y="1243607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10200" y="1243607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0" y="2234207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2234207"/>
            <a:ext cx="2057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编程</a:t>
            </a:r>
            <a:endParaRPr lang="en-US" altLang="zh-CN" dirty="0" smtClean="0"/>
          </a:p>
          <a:p>
            <a:r>
              <a:rPr lang="zh-CN" altLang="en-US" dirty="0" smtClean="0"/>
              <a:t>我 喜欢 王者荣耀</a:t>
            </a:r>
            <a:endParaRPr lang="en-US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447800" y="3543709"/>
            <a:ext cx="732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P(</a:t>
            </a:r>
            <a:r>
              <a:rPr lang="zh-CN" altLang="en-US" dirty="0">
                <a:solidFill>
                  <a:schemeClr val="accent2"/>
                </a:solidFill>
              </a:rPr>
              <a:t>王者</a:t>
            </a:r>
            <a:r>
              <a:rPr lang="zh-CN" altLang="en-US" dirty="0" smtClean="0">
                <a:solidFill>
                  <a:schemeClr val="accent2"/>
                </a:solidFill>
              </a:rPr>
              <a:t>荣耀</a:t>
            </a:r>
            <a:r>
              <a:rPr lang="en-US" altLang="zh-CN" dirty="0" smtClean="0">
                <a:solidFill>
                  <a:schemeClr val="tx2"/>
                </a:solidFill>
              </a:rPr>
              <a:t>|</a:t>
            </a:r>
            <a:r>
              <a:rPr lang="zh-CN" altLang="en-US" dirty="0" smtClean="0"/>
              <a:t>我 喜欢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 </a:t>
            </a:r>
            <a:r>
              <a:rPr lang="en-US" altLang="zh-CN" dirty="0" smtClean="0"/>
              <a:t>(Training</a:t>
            </a:r>
            <a:r>
              <a:rPr lang="zh-CN" altLang="en-US" dirty="0" smtClean="0"/>
              <a:t>中来没有出现的词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16736" y="4111041"/>
            <a:ext cx="6484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解决方法：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假设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中出现了</a:t>
            </a:r>
            <a:r>
              <a:rPr lang="en-US" altLang="zh-CN" dirty="0" smtClean="0"/>
              <a:t>|V’|</a:t>
            </a:r>
            <a:r>
              <a:rPr lang="zh-CN" altLang="en-US" dirty="0" smtClean="0"/>
              <a:t>个不同的词汇，那么我们根据</a:t>
            </a:r>
            <a:r>
              <a:rPr lang="zh-CN" altLang="en-US" b="1" u="sng" dirty="0" smtClean="0"/>
              <a:t>词频</a:t>
            </a:r>
            <a:r>
              <a:rPr lang="zh-CN" altLang="en-US" dirty="0" smtClean="0"/>
              <a:t>选择词频最高的</a:t>
            </a:r>
            <a:r>
              <a:rPr lang="en-US" altLang="zh-CN" dirty="0" smtClean="0"/>
              <a:t>|V|</a:t>
            </a:r>
            <a:r>
              <a:rPr lang="zh-CN" altLang="en-US" dirty="0" smtClean="0"/>
              <a:t>个词汇作为我们的词汇集</a:t>
            </a:r>
            <a:r>
              <a:rPr lang="en-US" altLang="zh-CN" dirty="0" smtClean="0"/>
              <a:t>V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中，将不属于</a:t>
            </a:r>
            <a:r>
              <a:rPr lang="en-US" altLang="zh-CN" dirty="0" smtClean="0"/>
              <a:t>V</a:t>
            </a:r>
            <a:r>
              <a:rPr lang="zh-CN" altLang="en-US" dirty="0" smtClean="0"/>
              <a:t>的词汇都替换成特殊词汇</a:t>
            </a:r>
            <a:r>
              <a:rPr lang="en-US" altLang="zh-CN" dirty="0" smtClean="0"/>
              <a:t>UNK.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OOV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516737" y="1243607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10200" y="1243607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0" y="2234207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</a:t>
            </a:r>
            <a:r>
              <a:rPr lang="en-US" altLang="zh-CN" dirty="0" smtClean="0"/>
              <a:t>UNK</a:t>
            </a:r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2234207"/>
            <a:ext cx="2057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编程</a:t>
            </a:r>
            <a:endParaRPr lang="en-US" altLang="zh-CN" dirty="0" smtClean="0"/>
          </a:p>
          <a:p>
            <a:r>
              <a:rPr lang="zh-CN" altLang="en-US" dirty="0" smtClean="0"/>
              <a:t>我 喜欢 </a:t>
            </a:r>
            <a:r>
              <a:rPr lang="en-US" altLang="zh-CN" dirty="0" smtClean="0"/>
              <a:t>UNK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3663136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  <a:r>
              <a:rPr lang="zh-CN" altLang="en-US" dirty="0" smtClean="0"/>
              <a:t>我 喜欢 开车 上网 篮球 编程</a:t>
            </a:r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V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  <a:r>
              <a:rPr lang="zh-CN" altLang="en-US" dirty="0" smtClean="0"/>
              <a:t>我 喜欢 开车 上网 编程 </a:t>
            </a:r>
            <a:r>
              <a:rPr lang="en-US" altLang="zh-CN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4572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>
                <a:solidFill>
                  <a:schemeClr val="accent2"/>
                </a:solidFill>
              </a:rPr>
              <a:t>王者荣耀</a:t>
            </a:r>
            <a:r>
              <a:rPr lang="en-US" altLang="zh-CN" dirty="0">
                <a:solidFill>
                  <a:schemeClr val="tx2"/>
                </a:solidFill>
              </a:rPr>
              <a:t>|</a:t>
            </a:r>
            <a:r>
              <a:rPr lang="zh-CN" altLang="en-US" dirty="0"/>
              <a:t>我 喜欢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P(UNK|</a:t>
            </a:r>
            <a:r>
              <a:rPr lang="zh-CN" altLang="en-US" dirty="0" smtClean="0"/>
              <a:t>我 喜欢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我 喜欢 </a:t>
            </a:r>
            <a:r>
              <a:rPr lang="en-US" altLang="zh-CN" dirty="0" smtClean="0"/>
              <a:t>UNK)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我 喜欢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0.333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什么是语言模型</a:t>
            </a:r>
            <a:endParaRPr lang="en-US" altLang="zh-CN" dirty="0" smtClean="0"/>
          </a:p>
          <a:p>
            <a:r>
              <a:rPr lang="en-US" altLang="zh-CN" dirty="0" smtClean="0"/>
              <a:t>N-gram</a:t>
            </a:r>
            <a:r>
              <a:rPr lang="zh-CN" altLang="en-US" dirty="0" smtClean="0"/>
              <a:t> 语言模型</a:t>
            </a:r>
            <a:endParaRPr lang="en-US" altLang="zh-CN" dirty="0" smtClean="0"/>
          </a:p>
          <a:p>
            <a:r>
              <a:rPr lang="zh-CN" altLang="en-US" dirty="0" smtClean="0"/>
              <a:t>语言模型的评价</a:t>
            </a:r>
            <a:endParaRPr lang="en-US" altLang="zh-CN" dirty="0" smtClean="0"/>
          </a:p>
          <a:p>
            <a:r>
              <a:rPr lang="en-US" altLang="zh-CN" dirty="0" smtClean="0"/>
              <a:t>OOV</a:t>
            </a:r>
            <a:endParaRPr lang="en-US" altLang="zh-CN" dirty="0"/>
          </a:p>
          <a:p>
            <a:r>
              <a:rPr lang="zh-CN" altLang="en-US" dirty="0" smtClean="0"/>
              <a:t>平滑方法</a:t>
            </a:r>
            <a:endParaRPr lang="en-US" dirty="0" smtClean="0"/>
          </a:p>
          <a:p>
            <a:r>
              <a:rPr lang="en-US" altLang="zh-CN" dirty="0" smtClean="0"/>
              <a:t>NNLM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RNNLM</a:t>
            </a:r>
          </a:p>
          <a:p>
            <a:r>
              <a:rPr lang="zh-CN" altLang="en-US" dirty="0" smtClean="0"/>
              <a:t>杂谈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什么是语言模型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N-gram</a:t>
            </a:r>
            <a:r>
              <a:rPr lang="zh-CN" altLang="en-US" dirty="0" smtClean="0">
                <a:solidFill>
                  <a:schemeClr val="accent1"/>
                </a:solidFill>
              </a:rPr>
              <a:t> 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语言模型的评价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OOV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tx2"/>
                </a:solidFill>
              </a:rPr>
              <a:t>平滑方法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NNLM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RNNLM</a:t>
            </a:r>
          </a:p>
          <a:p>
            <a:r>
              <a:rPr lang="zh-CN" altLang="en-US" dirty="0" smtClean="0">
                <a:solidFill>
                  <a:schemeClr val="accent1"/>
                </a:solidFill>
              </a:rPr>
              <a:t>杂谈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0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69734" y="1295400"/>
            <a:ext cx="7204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P(</a:t>
            </a:r>
            <a:r>
              <a:rPr lang="zh-CN" altLang="en-US" sz="2000" dirty="0"/>
              <a:t>编程</a:t>
            </a:r>
            <a:r>
              <a:rPr lang="en-US" altLang="zh-CN" sz="2000" dirty="0"/>
              <a:t>|</a:t>
            </a:r>
            <a:r>
              <a:rPr lang="zh-CN" altLang="en-US" sz="2000" dirty="0"/>
              <a:t>我 喜欢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</a:t>
            </a:r>
            <a:r>
              <a:rPr lang="zh-CN" altLang="en-US" sz="2000" dirty="0"/>
              <a:t>       </a:t>
            </a:r>
            <a:r>
              <a:rPr lang="en-US" altLang="zh-CN" sz="2000" dirty="0"/>
              <a:t>(Training</a:t>
            </a:r>
            <a:r>
              <a:rPr lang="zh-CN" altLang="en-US" sz="2000" dirty="0"/>
              <a:t>中没有出现的</a:t>
            </a:r>
            <a:r>
              <a:rPr lang="en-US" altLang="zh-CN" sz="2000" dirty="0"/>
              <a:t>trigram)</a:t>
            </a:r>
          </a:p>
          <a:p>
            <a:endParaRPr lang="en-US" altLang="zh-C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2286000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本质上，是一个“</a:t>
            </a:r>
            <a:r>
              <a:rPr lang="zh-CN" altLang="en-US" sz="2800" b="1" dirty="0" smtClean="0"/>
              <a:t>贫富分化</a:t>
            </a:r>
            <a:r>
              <a:rPr lang="zh-CN" altLang="en-US" sz="2800" dirty="0" smtClean="0"/>
              <a:t>”的问题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95740" y="3429000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zh-CN" altLang="en-US" sz="3200" dirty="0" smtClean="0"/>
              <a:t>政府给大家每人都发一笔钱</a:t>
            </a:r>
            <a:endParaRPr lang="en-US" altLang="zh-CN" sz="3200" dirty="0" smtClean="0"/>
          </a:p>
          <a:p>
            <a:pPr marL="342900" indent="-342900">
              <a:buAutoNum type="alphaUcPeriod"/>
            </a:pPr>
            <a:r>
              <a:rPr lang="zh-CN" altLang="en-US" sz="3200" dirty="0" smtClean="0"/>
              <a:t>找父母要</a:t>
            </a:r>
            <a:endParaRPr lang="en-US" altLang="zh-CN" sz="3200" dirty="0" smtClean="0"/>
          </a:p>
          <a:p>
            <a:pPr marL="342900" indent="-342900">
              <a:buAutoNum type="alphaUcPeriod"/>
            </a:pPr>
            <a:r>
              <a:rPr lang="zh-CN" altLang="en-US" sz="3200" dirty="0" smtClean="0"/>
              <a:t>劫富济贫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733799" y="1959130"/>
            <a:ext cx="5257801" cy="3298670"/>
          </a:xfrm>
        </p:spPr>
        <p:txBody>
          <a:bodyPr/>
          <a:lstStyle/>
          <a:p>
            <a:r>
              <a:rPr lang="en-US" altLang="zh-CN" dirty="0" smtClean="0"/>
              <a:t>+1</a:t>
            </a:r>
            <a:r>
              <a:rPr lang="zh-CN" altLang="en-US" dirty="0" smtClean="0"/>
              <a:t> 平滑 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en-US" altLang="zh-CN" dirty="0" smtClean="0"/>
              <a:t>(A)</a:t>
            </a:r>
          </a:p>
          <a:p>
            <a:r>
              <a:rPr lang="en-US" altLang="zh-CN" dirty="0" smtClean="0"/>
              <a:t>Back-off</a:t>
            </a:r>
            <a:r>
              <a:rPr lang="zh-CN" altLang="en-US" dirty="0" smtClean="0"/>
              <a:t> 回退法  </a:t>
            </a:r>
            <a:r>
              <a:rPr lang="en-US" altLang="zh-CN" dirty="0" smtClean="0"/>
              <a:t>(B)</a:t>
            </a:r>
          </a:p>
          <a:p>
            <a:r>
              <a:rPr lang="en-US" altLang="zh-CN" dirty="0" smtClean="0"/>
              <a:t>Interpolate</a:t>
            </a:r>
            <a:r>
              <a:rPr lang="zh-CN" altLang="en-US" dirty="0" smtClean="0"/>
              <a:t> 插值法  </a:t>
            </a:r>
            <a:r>
              <a:rPr lang="en-US" altLang="zh-CN" dirty="0" smtClean="0"/>
              <a:t>(</a:t>
            </a:r>
            <a:r>
              <a:rPr lang="en-US" altLang="zh-CN" dirty="0"/>
              <a:t>B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</a:t>
            </a:r>
            <a:r>
              <a:rPr lang="zh-CN" altLang="en-US" dirty="0" smtClean="0"/>
              <a:t>  </a:t>
            </a:r>
            <a:r>
              <a:rPr lang="en-US" altLang="zh-CN" dirty="0" smtClean="0"/>
              <a:t>(C)</a:t>
            </a:r>
            <a:endParaRPr lang="en-US" altLang="zh-CN" dirty="0"/>
          </a:p>
          <a:p>
            <a:r>
              <a:rPr lang="en-US" altLang="zh-CN" dirty="0" err="1"/>
              <a:t>Kneser</a:t>
            </a:r>
            <a:r>
              <a:rPr lang="en-US" altLang="zh-CN" dirty="0"/>
              <a:t>-Ney</a:t>
            </a:r>
            <a:r>
              <a:rPr lang="zh-CN" altLang="en-US" dirty="0"/>
              <a:t> </a:t>
            </a:r>
            <a:r>
              <a:rPr lang="en-US" altLang="zh-CN" dirty="0" smtClean="0"/>
              <a:t>Smoothing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(C)</a:t>
            </a:r>
          </a:p>
          <a:p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Kneser</a:t>
            </a:r>
            <a:r>
              <a:rPr lang="en-US" altLang="zh-CN" dirty="0" smtClean="0"/>
              <a:t>-Ney</a:t>
            </a:r>
            <a:r>
              <a:rPr lang="zh-CN" altLang="en-US" dirty="0" smtClean="0"/>
              <a:t>  </a:t>
            </a:r>
            <a:r>
              <a:rPr lang="en-US" altLang="zh-CN" dirty="0" smtClean="0"/>
              <a:t>Smoothing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最优的方法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(C)</a:t>
            </a:r>
          </a:p>
        </p:txBody>
      </p:sp>
      <p:sp>
        <p:nvSpPr>
          <p:cNvPr id="3" name="Rectangle 2"/>
          <p:cNvSpPr/>
          <p:nvPr/>
        </p:nvSpPr>
        <p:spPr>
          <a:xfrm>
            <a:off x="969734" y="1219200"/>
            <a:ext cx="7204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P(</a:t>
            </a:r>
            <a:r>
              <a:rPr lang="zh-CN" altLang="en-US" sz="2000" dirty="0"/>
              <a:t>编程</a:t>
            </a:r>
            <a:r>
              <a:rPr lang="en-US" altLang="zh-CN" sz="2000" dirty="0"/>
              <a:t>|</a:t>
            </a:r>
            <a:r>
              <a:rPr lang="zh-CN" altLang="en-US" sz="2000" dirty="0"/>
              <a:t>我 喜欢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</a:t>
            </a:r>
            <a:r>
              <a:rPr lang="zh-CN" altLang="en-US" sz="2000" dirty="0"/>
              <a:t>       </a:t>
            </a:r>
            <a:r>
              <a:rPr lang="en-US" altLang="zh-CN" sz="2000" dirty="0"/>
              <a:t>(Training</a:t>
            </a:r>
            <a:r>
              <a:rPr lang="zh-CN" altLang="en-US" sz="2000" dirty="0"/>
              <a:t>中没有出现的</a:t>
            </a:r>
            <a:r>
              <a:rPr lang="en-US" altLang="zh-CN" sz="2000" dirty="0"/>
              <a:t>trigram)</a:t>
            </a:r>
          </a:p>
          <a:p>
            <a:endParaRPr lang="en-US" altLang="zh-C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74674" y="2743200"/>
            <a:ext cx="3159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zh-CN" altLang="en-US" sz="2400" dirty="0" smtClean="0"/>
              <a:t>政府给大家每人都发一笔钱</a:t>
            </a:r>
            <a:endParaRPr lang="en-US" altLang="zh-CN" sz="2400" dirty="0" smtClean="0"/>
          </a:p>
          <a:p>
            <a:pPr marL="342900" indent="-342900">
              <a:buAutoNum type="alphaUcPeriod"/>
            </a:pPr>
            <a:r>
              <a:rPr lang="zh-CN" altLang="en-US" sz="2400" dirty="0" smtClean="0"/>
              <a:t> 找父母要</a:t>
            </a:r>
            <a:endParaRPr lang="en-US" altLang="zh-CN" sz="2400" dirty="0" smtClean="0"/>
          </a:p>
          <a:p>
            <a:pPr marL="342900" indent="-342900">
              <a:buAutoNum type="alphaUcPeriod"/>
            </a:pPr>
            <a:r>
              <a:rPr lang="zh-CN" altLang="en-US" sz="2400" dirty="0" smtClean="0"/>
              <a:t> 劫富济贫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+1</a:t>
            </a:r>
            <a:r>
              <a:rPr lang="zh-CN" altLang="en-US" dirty="0" smtClean="0"/>
              <a:t> 平滑     </a:t>
            </a:r>
            <a:r>
              <a:rPr lang="en-US" altLang="zh-CN" dirty="0" smtClean="0"/>
              <a:t>1920</a:t>
            </a:r>
            <a:r>
              <a:rPr lang="zh-CN" altLang="en-US" dirty="0" smtClean="0"/>
              <a:t>年提出  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667000"/>
            <a:ext cx="8153400" cy="672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9119" y="3762145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在别的分类问题中可能有用，</a:t>
            </a:r>
            <a:endParaRPr lang="en-US" altLang="zh-CN" sz="2400" dirty="0" smtClean="0"/>
          </a:p>
          <a:p>
            <a:r>
              <a:rPr lang="zh-CN" altLang="en-US" sz="2400" dirty="0" smtClean="0"/>
              <a:t>但是在语言模型中表现一般</a:t>
            </a:r>
            <a:endParaRPr lang="en-US" altLang="zh-CN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667000" y="5170666"/>
            <a:ext cx="3570208" cy="46166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政府给大家每人发一点钱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Back-off</a:t>
            </a:r>
            <a:r>
              <a:rPr lang="zh-CN" altLang="en-US" dirty="0" smtClean="0"/>
              <a:t> 回退法  </a:t>
            </a:r>
            <a:r>
              <a:rPr lang="en-US" altLang="zh-CN" dirty="0" smtClean="0"/>
              <a:t>1987</a:t>
            </a:r>
            <a:r>
              <a:rPr lang="zh-CN" altLang="en-US" dirty="0" smtClean="0"/>
              <a:t>年提出</a:t>
            </a:r>
            <a:endParaRPr lang="en-US" altLang="zh-CN" dirty="0" smtClean="0"/>
          </a:p>
        </p:txBody>
      </p:sp>
      <p:sp>
        <p:nvSpPr>
          <p:cNvPr id="10" name="Rectangle 9"/>
          <p:cNvSpPr/>
          <p:nvPr/>
        </p:nvSpPr>
        <p:spPr bwMode="auto">
          <a:xfrm>
            <a:off x="838200" y="1828801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03418" y="1829413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600" y="2775672"/>
            <a:ext cx="1752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开车</a:t>
            </a:r>
            <a:endParaRPr lang="en-US" altLang="zh-CN" dirty="0" smtClean="0"/>
          </a:p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篮球</a:t>
            </a:r>
            <a:endParaRPr lang="en-US" altLang="zh-CN" dirty="0" smtClean="0"/>
          </a:p>
          <a:p>
            <a:r>
              <a:rPr lang="zh-CN" altLang="en-US" dirty="0" smtClean="0"/>
              <a:t>你 喜欢 编程</a:t>
            </a:r>
            <a:endParaRPr lang="en-US" altLang="zh-CN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200400" y="2775672"/>
            <a:ext cx="2057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我 喜欢 上网</a:t>
            </a:r>
            <a:endParaRPr lang="en-US" altLang="zh-CN" dirty="0" smtClean="0"/>
          </a:p>
          <a:p>
            <a:r>
              <a:rPr lang="zh-CN" altLang="en-US" dirty="0" smtClean="0"/>
              <a:t>我 喜欢 编程</a:t>
            </a:r>
            <a:endParaRPr lang="en-US" altLang="zh-CN" dirty="0" smtClean="0"/>
          </a:p>
          <a:p>
            <a:r>
              <a:rPr lang="zh-CN" altLang="en-US" dirty="0" smtClean="0"/>
              <a:t>我 喜欢 王者荣耀</a:t>
            </a:r>
            <a:endParaRPr lang="en-US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82160" y="2267635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Count(</a:t>
            </a:r>
            <a:r>
              <a:rPr lang="zh-CN" altLang="en-US" dirty="0" smtClean="0"/>
              <a:t>我 喜欢 编程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但是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喜欢 编程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40801" y="4004102"/>
            <a:ext cx="563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思路： </a:t>
            </a:r>
            <a:endParaRPr lang="en-US" altLang="zh-CN" dirty="0" smtClean="0"/>
          </a:p>
          <a:p>
            <a:r>
              <a:rPr lang="zh-CN" altLang="en-US" dirty="0" smtClean="0"/>
              <a:t>使用 </a:t>
            </a:r>
            <a:r>
              <a:rPr lang="en-US" altLang="zh-CN" dirty="0" smtClean="0"/>
              <a:t>Trigram</a:t>
            </a:r>
            <a:r>
              <a:rPr lang="zh-CN" altLang="en-US" dirty="0" smtClean="0"/>
              <a:t> 如果 </a:t>
            </a:r>
            <a:r>
              <a:rPr lang="en-US" altLang="zh-CN" dirty="0" smtClean="0"/>
              <a:t>count(trigram)</a:t>
            </a:r>
            <a:r>
              <a:rPr lang="zh-CN" altLang="en-US" dirty="0" smtClean="0"/>
              <a:t> 满足一定的条件</a:t>
            </a:r>
            <a:endParaRPr lang="en-US" altLang="zh-CN" dirty="0" smtClean="0"/>
          </a:p>
          <a:p>
            <a:r>
              <a:rPr lang="zh-CN" altLang="en-US" dirty="0" smtClean="0"/>
              <a:t>否则使用</a:t>
            </a:r>
            <a:r>
              <a:rPr lang="en-US" altLang="zh-CN" dirty="0" smtClean="0"/>
              <a:t>Bigram;</a:t>
            </a:r>
          </a:p>
          <a:p>
            <a:r>
              <a:rPr lang="zh-CN" altLang="en-US" dirty="0" smtClean="0"/>
              <a:t>否则使用</a:t>
            </a:r>
            <a:r>
              <a:rPr lang="en-US" altLang="zh-CN" dirty="0" smtClean="0"/>
              <a:t>Unigram;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29100" y="4839748"/>
            <a:ext cx="456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具体参考 “</a:t>
            </a:r>
            <a:r>
              <a:rPr lang="en-US" dirty="0"/>
              <a:t>Katz smoothing</a:t>
            </a:r>
            <a:r>
              <a:rPr lang="zh-CN" altLang="en-US" dirty="0" smtClean="0"/>
              <a:t>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055" y="5393951"/>
            <a:ext cx="7507183" cy="46166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自己有钱自己出；自己没钱，爸爸出；爸爸没钱爷爷出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zh-CN" altLang="en-US" dirty="0" smtClean="0"/>
              <a:t>插值法  </a:t>
            </a:r>
            <a:r>
              <a:rPr lang="en-US" altLang="zh-CN" dirty="0" smtClean="0"/>
              <a:t>1980</a:t>
            </a:r>
            <a:r>
              <a:rPr lang="zh-CN" altLang="en-US" dirty="0" smtClean="0"/>
              <a:t> 提出完善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862312" y="1981200"/>
            <a:ext cx="4919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将</a:t>
            </a:r>
            <a:r>
              <a:rPr lang="en-US" altLang="zh-CN" dirty="0" smtClean="0"/>
              <a:t>Trigram,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Bigram,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Unigram</a:t>
            </a:r>
            <a:r>
              <a:rPr lang="zh-CN" altLang="en-US" dirty="0" smtClean="0"/>
              <a:t>线性组合起来</a:t>
            </a:r>
            <a:r>
              <a:rPr lang="en-US" altLang="zh-CN" dirty="0" smtClean="0"/>
              <a:t>:</a:t>
            </a:r>
          </a:p>
          <a:p>
            <a:r>
              <a:rPr lang="zh-CN" altLang="en-US" dirty="0" smtClean="0"/>
              <a:t> </a:t>
            </a:r>
            <a:endParaRPr lang="en-US" altLang="zh-CN" dirty="0"/>
          </a:p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909" r="7273"/>
          <a:stretch/>
        </p:blipFill>
        <p:spPr>
          <a:xfrm>
            <a:off x="1312156" y="2504777"/>
            <a:ext cx="6019800" cy="207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5105381"/>
            <a:ext cx="4711546" cy="46166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自己， 爸爸， 爷爷各自出一点钱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zh-CN" altLang="en-US" dirty="0" smtClean="0"/>
              <a:t>插值法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909" r="7273" b="22086"/>
          <a:stretch/>
        </p:blipFill>
        <p:spPr>
          <a:xfrm>
            <a:off x="1562100" y="3568700"/>
            <a:ext cx="6019800" cy="1612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74675" y="1828801"/>
            <a:ext cx="3616326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18275" y="1819274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19600" y="1828801"/>
            <a:ext cx="19050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Development</a:t>
            </a:r>
          </a:p>
          <a:p>
            <a:pPr algn="ctr" eaLnBrk="1" hangingPunct="1"/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57800" y="3721100"/>
            <a:ext cx="2209800" cy="14604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cxnSp>
        <p:nvCxnSpPr>
          <p:cNvPr id="13" name="Straight Arrow Connector 12"/>
          <p:cNvCxnSpPr>
            <a:endCxn id="9" idx="2"/>
          </p:cNvCxnSpPr>
          <p:nvPr/>
        </p:nvCxnSpPr>
        <p:spPr bwMode="auto">
          <a:xfrm flipH="1" flipV="1">
            <a:off x="2382838" y="2590801"/>
            <a:ext cx="3179762" cy="11302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zh-CN" altLang="en-US" dirty="0" smtClean="0"/>
              <a:t>插值法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909" r="7273" b="22086"/>
          <a:stretch/>
        </p:blipFill>
        <p:spPr>
          <a:xfrm>
            <a:off x="1309254" y="2971100"/>
            <a:ext cx="6019800" cy="1612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74675" y="1828801"/>
            <a:ext cx="3616326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18275" y="1819274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19600" y="1828801"/>
            <a:ext cx="19050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Development</a:t>
            </a:r>
          </a:p>
          <a:p>
            <a:pPr algn="ctr" eaLnBrk="1" hangingPunct="1"/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9154" y="3134758"/>
            <a:ext cx="762000" cy="14492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cxnSp>
        <p:nvCxnSpPr>
          <p:cNvPr id="13" name="Straight Arrow Connector 12"/>
          <p:cNvCxnSpPr>
            <a:stCxn id="7" idx="0"/>
            <a:endCxn id="11" idx="2"/>
          </p:cNvCxnSpPr>
          <p:nvPr/>
        </p:nvCxnSpPr>
        <p:spPr bwMode="auto">
          <a:xfrm flipV="1">
            <a:off x="4700154" y="2590801"/>
            <a:ext cx="671946" cy="5439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54" y="4900839"/>
            <a:ext cx="5321300" cy="1041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zh-CN" altLang="en-US" dirty="0" smtClean="0"/>
              <a:t>插值法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74675" y="1828801"/>
            <a:ext cx="3616326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Training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18275" y="1819274"/>
            <a:ext cx="2057400" cy="762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Testing</a:t>
            </a:r>
            <a:r>
              <a:rPr lang="zh-CN" altLang="en-US" dirty="0" smtClean="0">
                <a:ea typeface="宋体" charset="0"/>
                <a:cs typeface="宋体" charset="0"/>
              </a:rPr>
              <a:t> </a:t>
            </a:r>
            <a:r>
              <a:rPr lang="en-US" altLang="zh-CN" dirty="0" smtClean="0"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19600" y="1828801"/>
            <a:ext cx="19050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Development</a:t>
            </a:r>
          </a:p>
          <a:p>
            <a:pPr algn="ctr" eaLnBrk="1" hangingPunct="1"/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  <a:ea typeface="宋体" charset="0"/>
                <a:cs typeface="宋体" charset="0"/>
              </a:rPr>
              <a:t>Set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876800"/>
            <a:ext cx="5321300" cy="1041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10" y="3048000"/>
            <a:ext cx="3340100" cy="4051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5919"/>
            <a:ext cx="4193310" cy="3912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09" y="3954462"/>
            <a:ext cx="4241801" cy="392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8800" y="341005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log</a:t>
            </a:r>
            <a:r>
              <a:rPr lang="zh-CN" altLang="en-US" dirty="0" smtClean="0"/>
              <a:t>里面只有一个参数</a:t>
            </a:r>
            <a:endParaRPr lang="en-US" altLang="zh-CN" dirty="0" smtClean="0"/>
          </a:p>
          <a:p>
            <a:r>
              <a:rPr lang="zh-CN" altLang="en-US" dirty="0" smtClean="0"/>
              <a:t>求导之后各个参数独立出来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641862" y="4800600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log</a:t>
            </a:r>
            <a:r>
              <a:rPr lang="zh-CN" altLang="en-US" b="1" dirty="0" smtClean="0"/>
              <a:t>里面只有几个参数的和</a:t>
            </a:r>
            <a:endParaRPr lang="en-US" altLang="zh-CN" b="1" dirty="0" smtClean="0"/>
          </a:p>
          <a:p>
            <a:r>
              <a:rPr lang="zh-CN" altLang="en-US" dirty="0" smtClean="0"/>
              <a:t>求导之后，各个参数耦合在一起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638800" y="55626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</a:t>
            </a:r>
            <a:r>
              <a:rPr lang="zh-CN" altLang="en-US" sz="28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算法 来解决</a:t>
            </a:r>
            <a:endParaRPr lang="en-US" sz="28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zh-CN" altLang="en-US" dirty="0" smtClean="0"/>
              <a:t>插值法 </a:t>
            </a:r>
            <a:r>
              <a:rPr lang="en-US" altLang="zh-CN" dirty="0" smtClean="0"/>
              <a:t>(</a:t>
            </a:r>
            <a:r>
              <a:rPr lang="zh-CN" altLang="en-US" dirty="0" smtClean="0"/>
              <a:t>更进一步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909" r="7273" b="22086"/>
          <a:stretch/>
        </p:blipFill>
        <p:spPr>
          <a:xfrm>
            <a:off x="1562100" y="1819275"/>
            <a:ext cx="6019800" cy="161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73" y="3885912"/>
            <a:ext cx="3498415" cy="755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7580" y="5095588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根据不同的上下文，选择不同的参数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什么是语言模型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accent1"/>
                </a:solidFill>
              </a:rPr>
              <a:t>N-gram</a:t>
            </a:r>
            <a:r>
              <a:rPr lang="zh-CN" altLang="en-US" dirty="0" smtClean="0">
                <a:solidFill>
                  <a:schemeClr val="accent1"/>
                </a:solidFill>
              </a:rPr>
              <a:t> 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语言模型的评价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OOV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平滑方法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NNLM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/</a:t>
            </a:r>
            <a:r>
              <a:rPr lang="zh-CN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</a:rPr>
              <a:t>RNNLM</a:t>
            </a:r>
          </a:p>
          <a:p>
            <a:r>
              <a:rPr lang="zh-CN" altLang="en-US" dirty="0" smtClean="0">
                <a:solidFill>
                  <a:schemeClr val="accent1"/>
                </a:solidFill>
              </a:rPr>
              <a:t>杂谈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</a:t>
            </a:r>
            <a:r>
              <a:rPr lang="zh-CN" altLang="en-US" dirty="0" smtClean="0"/>
              <a:t> “绝对折扣” 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95" y="2438400"/>
            <a:ext cx="9144000" cy="10579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4125" y="4724400"/>
            <a:ext cx="6955750" cy="830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有钱的，每个人交固定的税</a:t>
            </a:r>
            <a:r>
              <a:rPr lang="en-US" altLang="zh-CN" sz="2400" dirty="0" smtClean="0"/>
              <a:t>D,</a:t>
            </a:r>
            <a:r>
              <a:rPr lang="zh-CN" altLang="en-US" sz="2400" dirty="0" smtClean="0"/>
              <a:t> 建立一个基金；</a:t>
            </a:r>
            <a:endParaRPr lang="en-US" altLang="zh-CN" sz="2400" dirty="0" smtClean="0"/>
          </a:p>
          <a:p>
            <a:r>
              <a:rPr lang="zh-CN" altLang="en-US" sz="2400" dirty="0" smtClean="0"/>
              <a:t>没钱的，根据自己爸爸有多少钱来分了这个基金；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3533721"/>
            <a:ext cx="430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递归停止： </a:t>
            </a:r>
            <a:r>
              <a:rPr lang="en-US" altLang="zh-CN" dirty="0" smtClean="0"/>
              <a:t>Unigram</a:t>
            </a:r>
            <a:r>
              <a:rPr lang="zh-CN" altLang="en-US" dirty="0" smtClean="0"/>
              <a:t> 或者 </a:t>
            </a:r>
            <a:r>
              <a:rPr lang="en-US" altLang="zh-CN" dirty="0" smtClean="0"/>
              <a:t>zero-gram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</a:t>
            </a:r>
            <a:r>
              <a:rPr lang="zh-CN" altLang="en-US" dirty="0" smtClean="0"/>
              <a:t> “绝对折扣” 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95" y="2438400"/>
            <a:ext cx="9144000" cy="1057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3886200"/>
            <a:ext cx="6286500" cy="1701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</a:t>
            </a:r>
            <a:r>
              <a:rPr lang="zh-CN" altLang="en-US" dirty="0" smtClean="0"/>
              <a:t> “绝对折扣” 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59577" y="1764268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估算 </a:t>
            </a:r>
            <a:r>
              <a:rPr lang="en-US" altLang="zh-CN" dirty="0" smtClean="0"/>
              <a:t>D: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leave-one-out</a:t>
            </a:r>
            <a:r>
              <a:rPr lang="zh-CN" altLang="en-US" dirty="0" smtClean="0"/>
              <a:t>       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170" y="2133600"/>
            <a:ext cx="381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初始的训练集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4259" y="2650958"/>
            <a:ext cx="23599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各个字母出现的次数</a:t>
            </a:r>
            <a:r>
              <a:rPr lang="en-US" altLang="zh-CN" dirty="0" smtClean="0"/>
              <a:t>r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d</a:t>
            </a:r>
            <a:r>
              <a:rPr lang="zh-CN" altLang="en-US" dirty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</a:t>
            </a:r>
            <a:endParaRPr lang="en-US" altLang="zh-CN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715000" y="2680395"/>
            <a:ext cx="2653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出现</a:t>
            </a:r>
            <a:r>
              <a:rPr lang="en-US" altLang="zh-CN" dirty="0" smtClean="0"/>
              <a:t>r</a:t>
            </a:r>
            <a:r>
              <a:rPr lang="zh-CN" altLang="en-US" dirty="0" smtClean="0"/>
              <a:t>次的字母的个数 </a:t>
            </a:r>
            <a:r>
              <a:rPr lang="en-US" altLang="zh-CN" dirty="0" err="1" smtClean="0"/>
              <a:t>n</a:t>
            </a:r>
            <a:r>
              <a:rPr lang="en-US" altLang="zh-CN" baseline="-25000" dirty="0" err="1" smtClean="0"/>
              <a:t>r</a:t>
            </a:r>
            <a:endParaRPr lang="en-US" altLang="zh-CN" baseline="-25000" dirty="0" smtClean="0"/>
          </a:p>
          <a:p>
            <a:r>
              <a:rPr lang="en-US" altLang="zh-CN" dirty="0" smtClean="0"/>
              <a:t>n_1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_2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r>
              <a:rPr lang="en-US" altLang="zh-CN" dirty="0" smtClean="0"/>
              <a:t>n_3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1400" y="2745411"/>
            <a:ext cx="1473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p(a)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p_2</a:t>
            </a:r>
          </a:p>
          <a:p>
            <a:r>
              <a:rPr lang="en-US" altLang="zh-CN" dirty="0" smtClean="0"/>
              <a:t>p(b)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p_2</a:t>
            </a:r>
          </a:p>
          <a:p>
            <a:r>
              <a:rPr lang="en-US" altLang="zh-CN" dirty="0" smtClean="0"/>
              <a:t>p(c)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p_3</a:t>
            </a:r>
          </a:p>
          <a:p>
            <a:r>
              <a:rPr lang="en-US" altLang="zh-CN" dirty="0" smtClean="0"/>
              <a:t>p(d)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p_1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99" y="4267200"/>
            <a:ext cx="6630201" cy="17443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</a:t>
            </a:r>
            <a:r>
              <a:rPr lang="zh-CN" altLang="en-US" dirty="0" smtClean="0"/>
              <a:t> “绝对折扣” 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59577" y="1764268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估算 </a:t>
            </a:r>
            <a:r>
              <a:rPr lang="en-US" altLang="zh-CN" dirty="0" smtClean="0"/>
              <a:t>D: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leave-one-out</a:t>
            </a:r>
            <a:r>
              <a:rPr lang="zh-CN" altLang="en-US" dirty="0" smtClean="0"/>
              <a:t>       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170" y="2133600"/>
            <a:ext cx="381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原来的训练集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" y="2611120"/>
          <a:ext cx="41148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9906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Dev(one)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trike="sngStrike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noStrike" dirty="0" smtClean="0"/>
                        <a:t>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trike="sngStrike" dirty="0" smtClean="0"/>
                        <a:t>c</a:t>
                      </a:r>
                      <a:r>
                        <a:rPr lang="zh-CN" altLang="en-US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961800" y="2611120"/>
            <a:ext cx="4100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各个字幕</a:t>
            </a:r>
            <a:r>
              <a:rPr lang="zh-CN" altLang="en-US" b="1" dirty="0" smtClean="0">
                <a:solidFill>
                  <a:srgbClr val="FF0000"/>
                </a:solidFill>
              </a:rPr>
              <a:t>在新的</a:t>
            </a:r>
            <a:r>
              <a:rPr lang="en-US" altLang="zh-CN" b="1" dirty="0" smtClean="0">
                <a:solidFill>
                  <a:srgbClr val="FF0000"/>
                </a:solidFill>
              </a:rPr>
              <a:t>Train</a:t>
            </a:r>
            <a:r>
              <a:rPr lang="zh-CN" altLang="en-US" b="1" dirty="0" smtClean="0">
                <a:solidFill>
                  <a:srgbClr val="FF0000"/>
                </a:solidFill>
              </a:rPr>
              <a:t>中</a:t>
            </a:r>
            <a:r>
              <a:rPr lang="zh-CN" altLang="en-US" dirty="0" smtClean="0"/>
              <a:t>出现的次数</a:t>
            </a:r>
            <a:r>
              <a:rPr lang="en-US" altLang="zh-CN" dirty="0" smtClean="0"/>
              <a:t>r`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次 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d</a:t>
            </a:r>
            <a:r>
              <a:rPr lang="zh-CN" altLang="en-US" dirty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0</a:t>
            </a:r>
            <a:r>
              <a:rPr lang="zh-CN" altLang="en-US" dirty="0" smtClean="0"/>
              <a:t>次</a:t>
            </a:r>
            <a:endParaRPr lang="en-US" altLang="zh-CN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947945" y="4397000"/>
            <a:ext cx="1473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p(a)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p_1</a:t>
            </a:r>
          </a:p>
          <a:p>
            <a:r>
              <a:rPr lang="en-US" altLang="zh-CN" dirty="0" smtClean="0"/>
              <a:t>p(b)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p_1</a:t>
            </a:r>
          </a:p>
          <a:p>
            <a:r>
              <a:rPr lang="en-US" altLang="zh-CN" dirty="0" smtClean="0"/>
              <a:t>p(c)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p_2</a:t>
            </a:r>
          </a:p>
          <a:p>
            <a:r>
              <a:rPr lang="en-US" altLang="zh-CN" dirty="0" smtClean="0"/>
              <a:t>p(d)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</a:t>
            </a:r>
            <a:r>
              <a:rPr lang="zh-CN" altLang="en-US" dirty="0" smtClean="0"/>
              <a:t> “绝对折扣” 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59577" y="1764268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估算 </a:t>
            </a:r>
            <a:r>
              <a:rPr lang="en-US" altLang="zh-CN" dirty="0" smtClean="0"/>
              <a:t>D: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leave-one-out</a:t>
            </a:r>
            <a:r>
              <a:rPr lang="zh-CN" altLang="en-US" dirty="0" smtClean="0"/>
              <a:t>       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170" y="2133600"/>
            <a:ext cx="381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原来的训练集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7286" y="2650958"/>
            <a:ext cx="4100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各个字幕</a:t>
            </a:r>
            <a:r>
              <a:rPr lang="zh-CN" altLang="en-US" b="1" dirty="0" smtClean="0">
                <a:solidFill>
                  <a:srgbClr val="FF0000"/>
                </a:solidFill>
              </a:rPr>
              <a:t>在新的</a:t>
            </a:r>
            <a:r>
              <a:rPr lang="en-US" altLang="zh-CN" b="1" dirty="0" smtClean="0">
                <a:solidFill>
                  <a:srgbClr val="FF0000"/>
                </a:solidFill>
              </a:rPr>
              <a:t>Train</a:t>
            </a:r>
            <a:r>
              <a:rPr lang="zh-CN" altLang="en-US" b="1" dirty="0" smtClean="0">
                <a:solidFill>
                  <a:srgbClr val="FF0000"/>
                </a:solidFill>
              </a:rPr>
              <a:t>中</a:t>
            </a:r>
            <a:r>
              <a:rPr lang="zh-CN" altLang="en-US" dirty="0" smtClean="0"/>
              <a:t>出现的次数</a:t>
            </a:r>
            <a:r>
              <a:rPr lang="en-US" altLang="zh-CN" dirty="0" smtClean="0"/>
              <a:t>r`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次 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en-US" altLang="zh-CN" dirty="0" smtClean="0"/>
              <a:t>d</a:t>
            </a:r>
            <a:r>
              <a:rPr lang="zh-CN" altLang="en-US" dirty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0</a:t>
            </a:r>
            <a:r>
              <a:rPr lang="zh-CN" altLang="en-US" dirty="0" smtClean="0"/>
              <a:t>次</a:t>
            </a:r>
            <a:endParaRPr lang="en-US" altLang="zh-CN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283060" y="2616322"/>
            <a:ext cx="1473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p(a)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p_1</a:t>
            </a:r>
          </a:p>
          <a:p>
            <a:r>
              <a:rPr lang="en-US" altLang="zh-CN" dirty="0" smtClean="0"/>
              <a:t>p(b)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p_1</a:t>
            </a:r>
          </a:p>
          <a:p>
            <a:r>
              <a:rPr lang="en-US" altLang="zh-CN" dirty="0" smtClean="0"/>
              <a:t>p(c)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p_2</a:t>
            </a:r>
          </a:p>
          <a:p>
            <a:r>
              <a:rPr lang="en-US" altLang="zh-CN" dirty="0" smtClean="0"/>
              <a:t>p(d)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p_0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248603"/>
            <a:ext cx="6359625" cy="16731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</a:t>
            </a:r>
            <a:r>
              <a:rPr lang="zh-CN" altLang="en-US" dirty="0" smtClean="0"/>
              <a:t> “绝对折扣” </a:t>
            </a:r>
            <a:endParaRPr lang="en-US" altLang="zh-C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7" y="1863437"/>
            <a:ext cx="9144000" cy="1057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881522"/>
            <a:ext cx="6286500" cy="170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878984"/>
            <a:ext cx="2781300" cy="914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8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err="1" smtClean="0"/>
              <a:t>Kneser</a:t>
            </a:r>
            <a:r>
              <a:rPr lang="en-US" altLang="zh-CN" dirty="0" smtClean="0"/>
              <a:t>-Ney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4675" y="1965772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回顾 </a:t>
            </a:r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Discounting: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88" y="2514600"/>
            <a:ext cx="7901412" cy="914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4200" y="3456522"/>
            <a:ext cx="239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递归停止： </a:t>
            </a:r>
            <a:r>
              <a:rPr lang="en-US" altLang="zh-CN" dirty="0" smtClean="0"/>
              <a:t>Unigram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3980" y="3886200"/>
            <a:ext cx="7538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填空：</a:t>
            </a:r>
            <a:r>
              <a:rPr lang="zh-CN" altLang="en-US" dirty="0"/>
              <a:t> </a:t>
            </a:r>
            <a:r>
              <a:rPr lang="zh-CN" altLang="en-US" dirty="0" smtClean="0"/>
              <a:t>    我 想 买 太阳 </a:t>
            </a:r>
            <a:r>
              <a:rPr lang="en-US" altLang="zh-CN" dirty="0" smtClean="0"/>
              <a:t>_____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像章  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太阳</a:t>
            </a:r>
            <a:r>
              <a:rPr lang="en-US" altLang="zh-CN" dirty="0" smtClean="0"/>
              <a:t>,</a:t>
            </a:r>
            <a:r>
              <a:rPr lang="zh-CN" altLang="en-US" dirty="0" smtClean="0"/>
              <a:t> 像章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像章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                                    毛主席像章，金正恩像章，</a:t>
            </a:r>
            <a:r>
              <a:rPr lang="mr-IN" altLang="zh-CN" dirty="0" smtClean="0"/>
              <a:t>…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 老铁  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太阳，老铁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  </a:t>
            </a:r>
            <a:r>
              <a:rPr lang="en-US" altLang="zh-CN" dirty="0" smtClean="0"/>
              <a:t>count(</a:t>
            </a:r>
            <a:r>
              <a:rPr lang="zh-CN" altLang="en-US" dirty="0" smtClean="0"/>
              <a:t>老铁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1000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zh-CN" altLang="en-US" dirty="0" smtClean="0"/>
              <a:t>扎心了老铁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需要选一个更加“适配”的词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2" y="3512709"/>
            <a:ext cx="618088" cy="2569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err="1" smtClean="0"/>
              <a:t>Kneser</a:t>
            </a:r>
            <a:r>
              <a:rPr lang="en-US" altLang="zh-CN" dirty="0" smtClean="0"/>
              <a:t>-Ney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4675" y="1965772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回顾 </a:t>
            </a:r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Discounting: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88" y="2514600"/>
            <a:ext cx="7901412" cy="914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4200" y="3456522"/>
            <a:ext cx="256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递归停止： </a:t>
            </a:r>
            <a:r>
              <a:rPr lang="en-US" altLang="zh-CN" dirty="0" smtClean="0"/>
              <a:t>Unigram</a:t>
            </a:r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3980" y="4038600"/>
            <a:ext cx="7538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刘强西 奶茶</a:t>
            </a:r>
            <a:r>
              <a:rPr lang="en-US" altLang="zh-CN" dirty="0" smtClean="0"/>
              <a:t>)</a:t>
            </a:r>
            <a:r>
              <a:rPr lang="zh-CN" altLang="en-US" dirty="0" smtClean="0"/>
              <a:t> * </a:t>
            </a:r>
            <a:r>
              <a:rPr lang="en-US" altLang="zh-CN" dirty="0"/>
              <a:t>4</a:t>
            </a:r>
            <a:r>
              <a:rPr lang="en-US" altLang="zh-CN" dirty="0" smtClean="0"/>
              <a:t>0</a:t>
            </a:r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玉思聪 </a:t>
            </a:r>
            <a:r>
              <a:rPr lang="en-US" altLang="zh-CN" dirty="0" smtClean="0"/>
              <a:t>ZB)</a:t>
            </a:r>
            <a:r>
              <a:rPr lang="zh-CN" altLang="en-US" dirty="0" smtClean="0"/>
              <a:t> * </a:t>
            </a:r>
            <a:r>
              <a:rPr lang="en-US" altLang="zh-CN" dirty="0" smtClean="0"/>
              <a:t>10,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/>
              <a:t>玉思</a:t>
            </a:r>
            <a:r>
              <a:rPr lang="zh-CN" altLang="en-US" dirty="0" smtClean="0"/>
              <a:t>聪 </a:t>
            </a:r>
            <a:r>
              <a:rPr lang="en-US" altLang="zh-CN" dirty="0" smtClean="0"/>
              <a:t>LY)</a:t>
            </a:r>
            <a:r>
              <a:rPr lang="zh-CN" altLang="en-US" dirty="0" smtClean="0"/>
              <a:t> * </a:t>
            </a:r>
            <a:r>
              <a:rPr lang="en-US" altLang="zh-CN" dirty="0" smtClean="0"/>
              <a:t>10,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/>
              <a:t>玉思</a:t>
            </a:r>
            <a:r>
              <a:rPr lang="zh-CN" altLang="en-US" dirty="0" smtClean="0"/>
              <a:t>聪 </a:t>
            </a:r>
            <a:r>
              <a:rPr lang="en-US" altLang="zh-CN" dirty="0" smtClean="0"/>
              <a:t>LPD)</a:t>
            </a:r>
            <a:r>
              <a:rPr lang="zh-CN" altLang="en-US" dirty="0" smtClean="0"/>
              <a:t> * </a:t>
            </a:r>
            <a:r>
              <a:rPr lang="en-US" altLang="zh-CN" dirty="0" smtClean="0"/>
              <a:t>10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__,</a:t>
            </a:r>
            <a:r>
              <a:rPr lang="zh-CN" altLang="en-US" dirty="0" smtClean="0"/>
              <a:t>  网红</a:t>
            </a:r>
            <a:r>
              <a:rPr lang="en-US" altLang="zh-CN" dirty="0" smtClean="0"/>
              <a:t>SLD)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需要选一个更加</a:t>
            </a:r>
            <a:r>
              <a:rPr lang="zh-CN" altLang="en-US" dirty="0" smtClean="0"/>
              <a:t>“交际广泛”的人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2" y="3512709"/>
            <a:ext cx="618088" cy="25695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0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err="1" smtClean="0"/>
              <a:t>Kneser</a:t>
            </a:r>
            <a:r>
              <a:rPr lang="en-US" altLang="zh-CN" dirty="0" smtClean="0"/>
              <a:t>-Ney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</a:t>
            </a:r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3124200"/>
            <a:ext cx="256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递归停止： </a:t>
            </a:r>
            <a:r>
              <a:rPr lang="en-US" altLang="zh-CN" dirty="0" smtClean="0"/>
              <a:t>Unigram</a:t>
            </a:r>
            <a:r>
              <a:rPr lang="zh-CN" altLang="en-US" dirty="0" smtClean="0"/>
              <a:t>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12" y="3172042"/>
            <a:ext cx="618088" cy="25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1"/>
            <a:ext cx="9144000" cy="105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733800"/>
            <a:ext cx="2984500" cy="863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800" y="4960203"/>
            <a:ext cx="8715848" cy="830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有钱的，每个人固定的税 </a:t>
            </a:r>
            <a:r>
              <a:rPr lang="en-US" altLang="zh-CN" sz="2400" dirty="0" smtClean="0"/>
              <a:t>D,</a:t>
            </a:r>
            <a:r>
              <a:rPr lang="zh-CN" altLang="en-US" sz="2400" dirty="0" smtClean="0"/>
              <a:t> 建立一个基金；</a:t>
            </a:r>
            <a:endParaRPr lang="en-US" altLang="zh-CN" sz="2400" dirty="0" smtClean="0"/>
          </a:p>
          <a:p>
            <a:r>
              <a:rPr lang="zh-CN" altLang="en-US" sz="2400" dirty="0" smtClean="0"/>
              <a:t>没钱的，根据自己爸爸“交际广泛”的程度来分了这个基金；</a:t>
            </a:r>
            <a:endParaRPr lang="en-US" altLang="zh-CN" sz="2400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N-gram</a:t>
            </a:r>
            <a:r>
              <a:rPr lang="zh-CN" altLang="en-US" dirty="0" smtClean="0"/>
              <a:t> 平滑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4675" y="1219201"/>
            <a:ext cx="8001000" cy="609600"/>
          </a:xfrm>
        </p:spPr>
        <p:txBody>
          <a:bodyPr/>
          <a:lstStyle/>
          <a:p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Kneser</a:t>
            </a:r>
            <a:r>
              <a:rPr lang="en-US" altLang="zh-CN" dirty="0" smtClean="0"/>
              <a:t>-Ney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4675" y="1965772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回顾 </a:t>
            </a:r>
            <a:r>
              <a:rPr lang="en-US" altLang="zh-CN" dirty="0" smtClean="0"/>
              <a:t>KN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Smoothing: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" y="2369507"/>
            <a:ext cx="9144000" cy="1059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9686" y="3505200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设置</a:t>
            </a:r>
            <a:r>
              <a:rPr lang="zh-CN" altLang="en-US" dirty="0" smtClean="0"/>
              <a:t>三个</a:t>
            </a:r>
            <a:r>
              <a:rPr lang="en-US" altLang="zh-CN" dirty="0" smtClean="0"/>
              <a:t>D: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如果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altLang="zh-CN" dirty="0"/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如果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altLang="zh-CN" dirty="0"/>
          </a:p>
          <a:p>
            <a:r>
              <a:rPr lang="en-US" altLang="zh-CN" dirty="0" smtClean="0"/>
              <a:t>D</a:t>
            </a:r>
            <a:r>
              <a:rPr lang="en-US" altLang="zh-CN" baseline="-25000" dirty="0" smtClean="0"/>
              <a:t>3+</a:t>
            </a:r>
            <a:r>
              <a:rPr lang="zh-CN" altLang="en-US" dirty="0" smtClean="0"/>
              <a:t> 如果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&gt;=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en-US" altLang="zh-CN" baseline="-25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036403"/>
            <a:ext cx="8705268" cy="830997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有钱的，每个人根据自己</a:t>
            </a:r>
            <a:r>
              <a:rPr lang="zh-CN" altLang="en-US" sz="2400" smtClean="0"/>
              <a:t>的收入交不同的税</a:t>
            </a:r>
            <a:r>
              <a:rPr lang="en-US" altLang="zh-CN" sz="2400" dirty="0" smtClean="0"/>
              <a:t>D,</a:t>
            </a:r>
            <a:r>
              <a:rPr lang="zh-CN" altLang="en-US" sz="2400" dirty="0" smtClean="0"/>
              <a:t> 建立一个基金；</a:t>
            </a:r>
            <a:endParaRPr lang="en-US" altLang="zh-CN" sz="2400" dirty="0" smtClean="0"/>
          </a:p>
          <a:p>
            <a:r>
              <a:rPr lang="zh-CN" altLang="en-US" sz="2400" dirty="0" smtClean="0"/>
              <a:t>没钱的，根据自己爸爸“交际广泛”的程度来分了这个基金；</a:t>
            </a:r>
            <a:endParaRPr lang="en-US" altLang="zh-CN" sz="24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什么是语言模型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XX</a:t>
            </a:r>
            <a:r>
              <a:rPr lang="zh-CN" altLang="en-US" dirty="0" smtClean="0"/>
              <a:t> 模型  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Score(xx)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语言模型 </a:t>
            </a:r>
            <a:r>
              <a:rPr lang="en-US" altLang="zh-CN" dirty="0" smtClean="0"/>
              <a:t>(language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en-US" altLang="zh-CN" dirty="0"/>
              <a:t>)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Score(</a:t>
            </a:r>
            <a:r>
              <a:rPr lang="zh-CN" altLang="en-US" dirty="0" smtClean="0"/>
              <a:t>语言</a:t>
            </a:r>
            <a:r>
              <a:rPr lang="en-US" altLang="zh-CN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r>
              <a:rPr lang="zh-CN" altLang="en-US" dirty="0" smtClean="0"/>
              <a:t>        </a:t>
            </a:r>
            <a:endParaRPr lang="en-US" altLang="zh-CN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Score(</a:t>
            </a:r>
            <a:r>
              <a:rPr lang="zh-CN" altLang="en-US" dirty="0" smtClean="0"/>
              <a:t>什么 是 语言 模型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0.05</a:t>
            </a:r>
          </a:p>
          <a:p>
            <a:pPr marL="0" lvl="0" indent="0" algn="ctr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CN" dirty="0" smtClean="0"/>
              <a:t>Score(</a:t>
            </a:r>
            <a:r>
              <a:rPr lang="zh-CN" altLang="en-US" dirty="0" smtClean="0"/>
              <a:t>什么 有 语言 </a:t>
            </a:r>
            <a:r>
              <a:rPr lang="zh-CN" altLang="en-US" dirty="0"/>
              <a:t>模型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 smtClean="0"/>
              <a:t>0.01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</a:t>
            </a:r>
            <a:r>
              <a:rPr lang="zh-CN" altLang="en-US" dirty="0"/>
              <a:t> 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altLang="zh-CN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36270"/>
              </p:ext>
            </p:extLst>
          </p:nvPr>
        </p:nvGraphicFramePr>
        <p:xfrm>
          <a:off x="1143000" y="2159000"/>
          <a:ext cx="70104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438400"/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简单理解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只需要记住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r>
                        <a:rPr lang="zh-CN" altLang="en-US" dirty="0" smtClean="0"/>
                        <a:t> 平滑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政府印钱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没用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Backoff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用爸爸的钱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Interpolate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自己和爸爸都出点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Development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Set;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Absolute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Discouting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有钱人缴固定税，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按爸爸的资产分配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Leave-one-out;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Kneser</a:t>
                      </a:r>
                      <a:r>
                        <a:rPr lang="en-US" altLang="zh-CN" dirty="0" smtClean="0"/>
                        <a:t>-Ney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有钱人缴固定税，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按爸爸人脉分配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词的适配度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Modified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KN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有钱人缴阶梯税，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按爸爸人脉分配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阶梯税率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最好的方法！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</a:t>
            </a:r>
            <a:r>
              <a:rPr lang="zh-CN" altLang="en-US" dirty="0"/>
              <a:t> 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工具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KenLM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kheafield.com</a:t>
            </a:r>
            <a:r>
              <a:rPr lang="en-US" altLang="zh-CN" dirty="0"/>
              <a:t>/code/</a:t>
            </a:r>
            <a:r>
              <a:rPr lang="en-US" altLang="zh-CN" dirty="0" err="1"/>
              <a:t>kenlm</a:t>
            </a:r>
            <a:r>
              <a:rPr lang="en-US" altLang="zh-CN" dirty="0"/>
              <a:t>/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Kneser</a:t>
            </a:r>
            <a:r>
              <a:rPr lang="en-US" altLang="zh-CN" dirty="0" smtClean="0"/>
              <a:t>-Ney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</a:t>
            </a:r>
          </a:p>
          <a:p>
            <a:pPr lvl="1"/>
            <a:r>
              <a:rPr lang="zh-CN" altLang="en-US" dirty="0" smtClean="0"/>
              <a:t>演示</a:t>
            </a:r>
            <a:endParaRPr lang="en-US" altLang="zh-C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0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</a:t>
            </a:r>
            <a:r>
              <a:rPr lang="zh-CN" altLang="en-US" dirty="0"/>
              <a:t> 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应用案例：完形填空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</a:t>
            </a:r>
            <a:r>
              <a:rPr lang="en-US" dirty="0"/>
              <a:t>they were suddenly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forward.</a:t>
            </a:r>
            <a:r>
              <a:rPr lang="zh-CN" altLang="en-US" dirty="0" smtClean="0"/>
              <a:t> </a:t>
            </a:r>
            <a:r>
              <a:rPr lang="en-US" dirty="0" smtClean="0"/>
              <a:t>At </a:t>
            </a:r>
            <a:r>
              <a:rPr lang="en-US" dirty="0"/>
              <a:t>that moment, the air-hostess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</a:t>
            </a:r>
            <a:r>
              <a:rPr lang="en-US" dirty="0" smtClean="0"/>
              <a:t>.</a:t>
            </a:r>
            <a:r>
              <a:rPr lang="zh-CN" altLang="en-US" dirty="0" smtClean="0"/>
              <a:t> </a:t>
            </a:r>
            <a:r>
              <a:rPr lang="en-US" dirty="0" smtClean="0"/>
              <a:t>She </a:t>
            </a:r>
            <a:r>
              <a:rPr lang="en-US" dirty="0"/>
              <a:t>looked very pale, but was quite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.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2"/>
            <a:r>
              <a:rPr lang="en-US" dirty="0"/>
              <a:t>2.A.shifted </a:t>
            </a:r>
            <a:r>
              <a:rPr lang="en-US" dirty="0" err="1" smtClean="0"/>
              <a:t>B.thrown</a:t>
            </a:r>
            <a:r>
              <a:rPr lang="en-US" dirty="0" smtClean="0"/>
              <a:t> </a:t>
            </a:r>
            <a:r>
              <a:rPr lang="en-US" dirty="0" err="1"/>
              <a:t>C.put</a:t>
            </a:r>
            <a:r>
              <a:rPr lang="en-US" dirty="0"/>
              <a:t> </a:t>
            </a:r>
            <a:r>
              <a:rPr lang="en-US" dirty="0" err="1" smtClean="0"/>
              <a:t>D.moved</a:t>
            </a:r>
            <a:endParaRPr lang="en-US" dirty="0" smtClean="0"/>
          </a:p>
          <a:p>
            <a:pPr lvl="1"/>
            <a:r>
              <a:rPr lang="zh-CN" altLang="en-US" dirty="0" smtClean="0"/>
              <a:t>假如使用</a:t>
            </a:r>
            <a:r>
              <a:rPr lang="en-US" altLang="zh-CN" dirty="0" smtClean="0"/>
              <a:t>3gram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</a:p>
          <a:p>
            <a:pPr lvl="2"/>
            <a:r>
              <a:rPr lang="en-US" altLang="zh-CN" dirty="0" smtClean="0"/>
              <a:t>p(“were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suddenly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shifted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.”)</a:t>
            </a:r>
          </a:p>
          <a:p>
            <a:pPr lvl="2"/>
            <a:r>
              <a:rPr lang="en-US" altLang="zh-CN" dirty="0"/>
              <a:t>p(“were</a:t>
            </a:r>
            <a:r>
              <a:rPr lang="zh-CN" altLang="en-US" dirty="0"/>
              <a:t> </a:t>
            </a:r>
            <a:r>
              <a:rPr lang="en-US" altLang="zh-CN" dirty="0"/>
              <a:t>suddenly</a:t>
            </a:r>
            <a:r>
              <a:rPr lang="zh-CN" altLang="en-US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thrown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.”)</a:t>
            </a:r>
          </a:p>
          <a:p>
            <a:pPr lvl="2"/>
            <a:r>
              <a:rPr lang="en-US" altLang="zh-CN" dirty="0"/>
              <a:t>p(“were</a:t>
            </a:r>
            <a:r>
              <a:rPr lang="zh-CN" altLang="en-US" dirty="0"/>
              <a:t> </a:t>
            </a:r>
            <a:r>
              <a:rPr lang="en-US" altLang="zh-CN" dirty="0"/>
              <a:t>suddenly</a:t>
            </a:r>
            <a:r>
              <a:rPr lang="zh-CN" altLang="en-US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put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.”)</a:t>
            </a:r>
            <a:endParaRPr lang="en-US" dirty="0" smtClean="0"/>
          </a:p>
          <a:p>
            <a:pPr lvl="2"/>
            <a:r>
              <a:rPr lang="en-US" altLang="zh-CN" dirty="0"/>
              <a:t>p(“were</a:t>
            </a:r>
            <a:r>
              <a:rPr lang="zh-CN" altLang="en-US" dirty="0"/>
              <a:t> </a:t>
            </a:r>
            <a:r>
              <a:rPr lang="en-US" altLang="zh-CN" dirty="0"/>
              <a:t>suddenly</a:t>
            </a:r>
            <a:r>
              <a:rPr lang="zh-CN" altLang="en-US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moved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forward</a:t>
            </a:r>
            <a:r>
              <a:rPr lang="zh-CN" altLang="en-US" dirty="0" smtClean="0"/>
              <a:t> </a:t>
            </a:r>
            <a:r>
              <a:rPr lang="en-US" altLang="zh-CN" dirty="0"/>
              <a:t>.”)</a:t>
            </a:r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</a:t>
            </a:r>
            <a:r>
              <a:rPr lang="zh-CN" altLang="en-US" dirty="0"/>
              <a:t> 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应用案例：完形填空</a:t>
            </a:r>
            <a:endParaRPr lang="en-US" altLang="zh-CN" dirty="0" smtClean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shixing</a:t>
            </a:r>
            <a:r>
              <a:rPr lang="en-US" altLang="zh-CN" dirty="0"/>
              <a:t>/</a:t>
            </a:r>
            <a:r>
              <a:rPr lang="en-US" altLang="zh-CN" dirty="0" err="1"/>
              <a:t>xing_nlp</a:t>
            </a:r>
            <a:r>
              <a:rPr lang="en-US" altLang="zh-CN" dirty="0"/>
              <a:t>/tree/master/LM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代码运行环境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Anaconda</a:t>
            </a:r>
            <a:r>
              <a:rPr lang="zh-CN" altLang="en-US" dirty="0"/>
              <a:t> </a:t>
            </a:r>
            <a:r>
              <a:rPr lang="en-US" altLang="zh-CN" dirty="0" smtClean="0"/>
              <a:t>(python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2.7)</a:t>
            </a:r>
          </a:p>
          <a:p>
            <a:pPr lvl="2"/>
            <a:r>
              <a:rPr lang="en-US" altLang="zh-CN" dirty="0" smtClean="0"/>
              <a:t>NLTK</a:t>
            </a:r>
          </a:p>
          <a:p>
            <a:pPr lvl="3"/>
            <a:r>
              <a:rPr lang="en-US" altLang="zh-CN" dirty="0" smtClean="0"/>
              <a:t>pip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install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nltk</a:t>
            </a:r>
            <a:endParaRPr lang="en-US" altLang="zh-CN" dirty="0"/>
          </a:p>
          <a:p>
            <a:pPr lvl="3"/>
            <a:r>
              <a:rPr lang="zh-CN" altLang="en-US" dirty="0" smtClean="0"/>
              <a:t>需要下载在</a:t>
            </a:r>
            <a:r>
              <a:rPr lang="en-US" altLang="zh-CN" dirty="0" err="1" smtClean="0"/>
              <a:t>nltk</a:t>
            </a:r>
            <a:r>
              <a:rPr lang="zh-CN" altLang="en-US" dirty="0" smtClean="0"/>
              <a:t>里面下载</a:t>
            </a:r>
            <a:r>
              <a:rPr lang="en-US" altLang="zh-CN" dirty="0" err="1" smtClean="0"/>
              <a:t>punck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KenLM</a:t>
            </a:r>
            <a:endParaRPr lang="en-US" altLang="zh-CN" dirty="0" smtClean="0"/>
          </a:p>
          <a:p>
            <a:pPr lvl="3"/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kpu</a:t>
            </a:r>
            <a:r>
              <a:rPr lang="en-US" altLang="zh-CN" dirty="0"/>
              <a:t>/</a:t>
            </a:r>
            <a:r>
              <a:rPr lang="en-US" altLang="zh-CN" dirty="0" err="1"/>
              <a:t>kenlm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4"/>
            <a:r>
              <a:rPr lang="en-US" dirty="0"/>
              <a:t>pip install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kpu</a:t>
            </a:r>
            <a:r>
              <a:rPr lang="en-US" dirty="0"/>
              <a:t>/</a:t>
            </a:r>
            <a:r>
              <a:rPr lang="en-US" dirty="0" err="1"/>
              <a:t>kenlm</a:t>
            </a:r>
            <a:r>
              <a:rPr lang="en-US" dirty="0"/>
              <a:t>/archive/</a:t>
            </a:r>
            <a:r>
              <a:rPr lang="en-US" dirty="0" err="1"/>
              <a:t>master.zip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</a:t>
            </a:r>
            <a:r>
              <a:rPr lang="zh-CN" altLang="en-US" dirty="0"/>
              <a:t> 语言模型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应用案例：完形填空</a:t>
            </a:r>
            <a:endParaRPr lang="en-US" altLang="zh-CN" dirty="0" smtClean="0"/>
          </a:p>
          <a:p>
            <a:pPr lvl="1"/>
            <a:r>
              <a:rPr lang="mr-IN" altLang="zh-CN" dirty="0">
                <a:hlinkClick r:id="rId2"/>
              </a:rPr>
              <a:t>http://</a:t>
            </a:r>
            <a:r>
              <a:rPr lang="mr-IN" altLang="zh-CN" dirty="0" smtClean="0">
                <a:hlinkClick r:id="rId2"/>
              </a:rPr>
              <a:t>edu.sina.com.cn/en/2002-09-27/6063.html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</a:t>
            </a:r>
            <a:r>
              <a:rPr lang="en-US" dirty="0"/>
              <a:t>they were suddenly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forward.</a:t>
            </a:r>
            <a:r>
              <a:rPr lang="zh-CN" altLang="en-US" dirty="0" smtClean="0"/>
              <a:t> </a:t>
            </a:r>
            <a:r>
              <a:rPr lang="en-US" dirty="0" smtClean="0"/>
              <a:t>At </a:t>
            </a:r>
            <a:r>
              <a:rPr lang="en-US" dirty="0"/>
              <a:t>that moment, the air-hostess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</a:t>
            </a:r>
            <a:r>
              <a:rPr lang="en-US" dirty="0" smtClean="0"/>
              <a:t>.</a:t>
            </a:r>
            <a:r>
              <a:rPr lang="zh-CN" altLang="en-US" dirty="0" smtClean="0"/>
              <a:t> </a:t>
            </a:r>
            <a:r>
              <a:rPr lang="en-US" dirty="0" smtClean="0"/>
              <a:t>She </a:t>
            </a:r>
            <a:r>
              <a:rPr lang="en-US" dirty="0"/>
              <a:t>looked very pale, but was quite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.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2"/>
            <a:r>
              <a:rPr lang="en-US" dirty="0"/>
              <a:t>2.A.shifted </a:t>
            </a:r>
            <a:r>
              <a:rPr lang="en-US" dirty="0" err="1"/>
              <a:t>B.thrown</a:t>
            </a:r>
            <a:r>
              <a:rPr lang="en-US" dirty="0"/>
              <a:t> </a:t>
            </a:r>
            <a:r>
              <a:rPr lang="en-US" dirty="0" err="1"/>
              <a:t>C.put</a:t>
            </a:r>
            <a:r>
              <a:rPr lang="en-US" dirty="0"/>
              <a:t> </a:t>
            </a:r>
            <a:r>
              <a:rPr lang="en-US" dirty="0" err="1"/>
              <a:t>D.moved</a:t>
            </a:r>
            <a:endParaRPr lang="en-US" dirty="0"/>
          </a:p>
          <a:p>
            <a:pPr lvl="2"/>
            <a:r>
              <a:rPr lang="en-US" dirty="0" smtClean="0"/>
              <a:t>3.A.showed </a:t>
            </a:r>
            <a:r>
              <a:rPr lang="en-US" dirty="0" err="1"/>
              <a:t>B.presented</a:t>
            </a:r>
            <a:r>
              <a:rPr lang="en-US" dirty="0"/>
              <a:t> </a:t>
            </a:r>
            <a:r>
              <a:rPr lang="en-US" dirty="0" err="1"/>
              <a:t>C.exposed</a:t>
            </a:r>
            <a:r>
              <a:rPr lang="en-US" dirty="0"/>
              <a:t> </a:t>
            </a:r>
            <a:r>
              <a:rPr lang="en-US" dirty="0" err="1"/>
              <a:t>D.appeared</a:t>
            </a:r>
            <a:endParaRPr lang="en-US" dirty="0"/>
          </a:p>
          <a:p>
            <a:pPr lvl="2"/>
            <a:r>
              <a:rPr lang="en-US" dirty="0" smtClean="0"/>
              <a:t>4.A.well </a:t>
            </a:r>
            <a:r>
              <a:rPr lang="en-US" dirty="0" err="1"/>
              <a:t>B.still</a:t>
            </a:r>
            <a:r>
              <a:rPr lang="en-US" dirty="0"/>
              <a:t> </a:t>
            </a:r>
            <a:r>
              <a:rPr lang="en-US" dirty="0" err="1"/>
              <a:t>C.calm</a:t>
            </a:r>
            <a:r>
              <a:rPr lang="en-US" dirty="0"/>
              <a:t> </a:t>
            </a:r>
            <a:r>
              <a:rPr lang="en-US" dirty="0" err="1"/>
              <a:t>D.quiet</a:t>
            </a:r>
            <a:endParaRPr lang="en-US" dirty="0"/>
          </a:p>
          <a:p>
            <a:pPr lvl="2"/>
            <a:endParaRPr lang="en-US" altLang="zh-C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N-gram</a:t>
            </a:r>
            <a:r>
              <a:rPr lang="zh-CN" altLang="en-US" dirty="0"/>
              <a:t> 语言模型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1829812"/>
            <a:ext cx="68852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潜在的问题</a:t>
            </a:r>
            <a:r>
              <a:rPr lang="en-US" altLang="zh-CN" sz="3200" dirty="0" smtClean="0"/>
              <a:t>:</a:t>
            </a:r>
          </a:p>
          <a:p>
            <a:endParaRPr lang="en-US" altLang="zh-CN" sz="3200" dirty="0"/>
          </a:p>
          <a:p>
            <a:r>
              <a:rPr lang="en-US" altLang="zh-CN" sz="3200" dirty="0"/>
              <a:t>P(</a:t>
            </a:r>
            <a:r>
              <a:rPr lang="zh-CN" altLang="en-US" sz="3200" dirty="0"/>
              <a:t>梨</a:t>
            </a:r>
            <a:r>
              <a:rPr lang="en-US" altLang="zh-CN" sz="3200" dirty="0"/>
              <a:t>|</a:t>
            </a:r>
            <a:r>
              <a:rPr lang="zh-CN" altLang="en-US" sz="3200" dirty="0"/>
              <a:t>水果 包含</a:t>
            </a:r>
            <a:r>
              <a:rPr lang="en-US" altLang="zh-CN" sz="3200" dirty="0"/>
              <a:t>)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P(</a:t>
            </a:r>
            <a:r>
              <a:rPr lang="zh-CN" altLang="en-US" sz="3200" dirty="0"/>
              <a:t>苹果</a:t>
            </a:r>
            <a:r>
              <a:rPr lang="en-US" altLang="zh-CN" sz="3200" dirty="0"/>
              <a:t>|</a:t>
            </a:r>
            <a:r>
              <a:rPr lang="zh-CN" altLang="en-US" sz="3200" dirty="0"/>
              <a:t>水果 包含</a:t>
            </a:r>
            <a:r>
              <a:rPr lang="en-US" altLang="zh-CN" sz="3200" dirty="0"/>
              <a:t>)</a:t>
            </a:r>
          </a:p>
          <a:p>
            <a:endParaRPr lang="en-US" sz="3200" dirty="0" smtClean="0"/>
          </a:p>
          <a:p>
            <a:r>
              <a:rPr lang="zh-CN" altLang="en-US" sz="3200" dirty="0" smtClean="0"/>
              <a:t>对“词”的理解有限</a:t>
            </a:r>
            <a:endParaRPr lang="en-US" sz="3200" dirty="0"/>
          </a:p>
          <a:p>
            <a:r>
              <a:rPr lang="en-US" altLang="zh-CN" sz="3200" dirty="0" smtClean="0"/>
              <a:t>N-gram</a:t>
            </a:r>
            <a:r>
              <a:rPr lang="zh-CN" altLang="en-US" sz="3200" dirty="0" smtClean="0"/>
              <a:t> 上下文的长度有限</a:t>
            </a:r>
            <a:endParaRPr lang="en-US" altLang="zh-CN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kern="1200" dirty="0" smtClean="0">
                <a:solidFill>
                  <a:schemeClr val="tx1"/>
                </a:solidFill>
                <a:latin typeface="Times New Roman" charset="0"/>
                <a:ea typeface="黑体" charset="-122"/>
                <a:cs typeface="+mn-cs"/>
              </a:rPr>
              <a:t>提纲</a:t>
            </a:r>
            <a:endParaRPr lang="zh-CN" altLang="en-US" sz="4000" kern="1200" dirty="0">
              <a:solidFill>
                <a:schemeClr val="tx1"/>
              </a:solidFill>
              <a:latin typeface="Times New Roman" charset="0"/>
              <a:ea typeface="黑体" charset="-122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什么是语言模型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N-gram</a:t>
            </a:r>
            <a:r>
              <a:rPr lang="zh-CN" altLang="en-US" dirty="0" smtClean="0">
                <a:solidFill>
                  <a:schemeClr val="accent1"/>
                </a:solidFill>
              </a:rPr>
              <a:t> 语言模型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语言模型的评价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accent1"/>
                </a:solidFill>
              </a:rPr>
              <a:t>OOV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 smtClean="0">
                <a:solidFill>
                  <a:schemeClr val="accent1"/>
                </a:solidFill>
              </a:rPr>
              <a:t>平滑方法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altLang="zh-CN" dirty="0" smtClean="0">
                <a:solidFill>
                  <a:schemeClr val="tx2"/>
                </a:solidFill>
              </a:rPr>
              <a:t>NNLM</a:t>
            </a:r>
            <a:r>
              <a:rPr lang="zh-CN" altLang="en-US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</a:rPr>
              <a:t>/</a:t>
            </a:r>
            <a:r>
              <a:rPr lang="zh-CN" altLang="en-US" dirty="0" smtClean="0">
                <a:solidFill>
                  <a:schemeClr val="tx2"/>
                </a:solidFill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</a:rPr>
              <a:t>RNNLM</a:t>
            </a:r>
          </a:p>
          <a:p>
            <a:r>
              <a:rPr lang="zh-CN" altLang="en-US" dirty="0" smtClean="0">
                <a:solidFill>
                  <a:schemeClr val="accent1"/>
                </a:solidFill>
              </a:rPr>
              <a:t>杂谈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神经网络语言模型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r>
              <a:rPr lang="zh-CN" altLang="en-US" sz="2800" strike="sngStrike" dirty="0"/>
              <a:t>对“词”的理解有限：语义相似性</a:t>
            </a:r>
            <a:endParaRPr lang="en-US" sz="2800" strike="sngStrike" dirty="0"/>
          </a:p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altLang="zh-CN" dirty="0"/>
          </a:p>
          <a:p>
            <a:pPr lvl="1"/>
            <a:r>
              <a:rPr lang="en-US" altLang="zh-CN" sz="2800" strike="sngStrike" dirty="0"/>
              <a:t>N-gram</a:t>
            </a:r>
            <a:r>
              <a:rPr lang="zh-CN" altLang="en-US" sz="2800" strike="sngStrike" dirty="0"/>
              <a:t> 上下文的长度</a:t>
            </a:r>
            <a:r>
              <a:rPr lang="zh-CN" altLang="en-US" sz="2800" strike="sngStrike" dirty="0" smtClean="0"/>
              <a:t>有限</a:t>
            </a:r>
            <a:endParaRPr lang="en-US" sz="2800" strike="sngStrike" dirty="0" smtClean="0"/>
          </a:p>
          <a:p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model:</a:t>
            </a:r>
          </a:p>
          <a:p>
            <a:pPr lvl="1"/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814"/>
          <a:stretch/>
        </p:blipFill>
        <p:spPr>
          <a:xfrm>
            <a:off x="1763485" y="1874520"/>
            <a:ext cx="4855029" cy="3398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256" y="1115518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“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</a:t>
            </a:r>
            <a:r>
              <a:rPr lang="zh-CN" altLang="en-US" sz="3200" dirty="0" smtClean="0"/>
              <a:t>”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543295" y="52051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555479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charset="0"/>
              </a:rPr>
              <a:t>Bengio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Yoshua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, et al. "A neural probabilistic language model." </a:t>
            </a:r>
            <a:r>
              <a:rPr lang="en-US" i="1" dirty="0">
                <a:solidFill>
                  <a:srgbClr val="222222"/>
                </a:solidFill>
                <a:latin typeface="Arial" charset="0"/>
              </a:rPr>
              <a:t>Journal of machine learning research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3.Feb (2003): 1137-1155.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25869" y="51816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108" y="16002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814"/>
          <a:stretch/>
        </p:blipFill>
        <p:spPr>
          <a:xfrm>
            <a:off x="228600" y="1913890"/>
            <a:ext cx="4855029" cy="3398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945" y="1371600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a,b,c,d,e</a:t>
            </a:r>
            <a:r>
              <a:rPr lang="en-US" altLang="zh-CN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3716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句子：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3379" y="57988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579888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23399" y="52653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70516" y="52694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2200" y="213360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5</a:t>
            </a:r>
            <a:r>
              <a:rPr lang="zh-CN" altLang="en-US" baseline="30000" dirty="0" smtClean="0"/>
              <a:t>*</a:t>
            </a:r>
            <a:r>
              <a:rPr lang="en-US" altLang="zh-CN" baseline="30000" dirty="0" smtClean="0"/>
              <a:t>4</a:t>
            </a:r>
            <a:endParaRPr lang="en-US" baseline="30000" dirty="0"/>
          </a:p>
        </p:txBody>
      </p:sp>
      <p:sp>
        <p:nvSpPr>
          <p:cNvPr id="19" name="TextBox 18"/>
          <p:cNvSpPr txBox="1"/>
          <p:nvPr/>
        </p:nvSpPr>
        <p:spPr>
          <a:xfrm>
            <a:off x="5802159" y="2502932"/>
            <a:ext cx="2773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[ 0.2, -0.1, -0.5,  0.2],       </a:t>
            </a:r>
            <a:endParaRPr lang="en-US" dirty="0" smtClean="0"/>
          </a:p>
          <a:p>
            <a:r>
              <a:rPr lang="mr-IN" dirty="0" smtClean="0"/>
              <a:t>[ </a:t>
            </a:r>
            <a:r>
              <a:rPr lang="mr-IN" dirty="0"/>
              <a:t>0.1, -0.2,  0.2,  0.1],       </a:t>
            </a:r>
            <a:endParaRPr lang="en-US" dirty="0" smtClean="0"/>
          </a:p>
          <a:p>
            <a:r>
              <a:rPr lang="mr-IN" dirty="0" smtClean="0"/>
              <a:t>[-</a:t>
            </a:r>
            <a:r>
              <a:rPr lang="mr-IN" dirty="0"/>
              <a:t>0.3,  0.2,  0.3, -0.2],       </a:t>
            </a:r>
            <a:endParaRPr lang="en-US" dirty="0" smtClean="0"/>
          </a:p>
          <a:p>
            <a:r>
              <a:rPr lang="mr-IN" dirty="0" smtClean="0"/>
              <a:t>[-</a:t>
            </a:r>
            <a:r>
              <a:rPr lang="mr-IN" dirty="0"/>
              <a:t>0.3, -0.2, -0.3,  0.2],       </a:t>
            </a:r>
            <a:endParaRPr lang="en-US" dirty="0" smtClean="0"/>
          </a:p>
          <a:p>
            <a:r>
              <a:rPr lang="mr-IN" dirty="0" smtClean="0"/>
              <a:t>[ </a:t>
            </a:r>
            <a:r>
              <a:rPr lang="mr-IN" dirty="0"/>
              <a:t>0.1,  0.1, -0.3, -0.4]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0200" y="4456932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embedding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dot(</a:t>
            </a:r>
            <a:r>
              <a:rPr lang="en-US" altLang="zh-CN" dirty="0" err="1" smtClean="0"/>
              <a:t>input,D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2895600" y="2667000"/>
            <a:ext cx="2906559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4724400" y="2959100"/>
            <a:ext cx="1100724" cy="1181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5253980" y="1390957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Lookup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244535" y="4129137"/>
            <a:ext cx="4808911" cy="1505545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什么是语言模型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XX</a:t>
            </a:r>
            <a:r>
              <a:rPr lang="zh-CN" altLang="en-US" dirty="0" smtClean="0"/>
              <a:t> 模型  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Score(xx)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话题模型 </a:t>
            </a:r>
            <a:r>
              <a:rPr lang="en-US" altLang="zh-CN" dirty="0" smtClean="0"/>
              <a:t>(Topic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en-US" altLang="zh-CN" dirty="0"/>
              <a:t>)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Score(</a:t>
            </a:r>
            <a:r>
              <a:rPr lang="zh-CN" altLang="en-US" dirty="0" smtClean="0"/>
              <a:t>话题</a:t>
            </a:r>
            <a:r>
              <a:rPr lang="en-US" altLang="zh-CN" dirty="0" smtClean="0"/>
              <a:t>|</a:t>
            </a:r>
            <a:r>
              <a:rPr lang="zh-CN" altLang="en-US" dirty="0" smtClean="0"/>
              <a:t>语言</a:t>
            </a:r>
            <a:r>
              <a:rPr lang="en-US" altLang="zh-CN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r>
              <a:rPr lang="zh-CN" altLang="en-US" dirty="0" smtClean="0"/>
              <a:t>        </a:t>
            </a:r>
            <a:endParaRPr lang="en-US" altLang="zh-CN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Score(NLP</a:t>
            </a:r>
            <a:r>
              <a:rPr lang="zh-CN" altLang="en-US" dirty="0" smtClean="0"/>
              <a:t> </a:t>
            </a:r>
            <a:r>
              <a:rPr lang="en-US" altLang="zh-CN" dirty="0" smtClean="0"/>
              <a:t>|</a:t>
            </a:r>
            <a:r>
              <a:rPr lang="zh-CN" altLang="en-US" dirty="0" smtClean="0"/>
              <a:t>“什么 是 语言 模型？”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0.8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CN" dirty="0" smtClean="0"/>
              <a:t>Score(</a:t>
            </a:r>
            <a:r>
              <a:rPr lang="zh-CN" altLang="en-US" dirty="0" smtClean="0"/>
              <a:t>三国 </a:t>
            </a:r>
            <a:r>
              <a:rPr lang="en-US" altLang="zh-CN" dirty="0" smtClean="0"/>
              <a:t>|</a:t>
            </a:r>
            <a:r>
              <a:rPr lang="zh-CN" altLang="en-US" dirty="0"/>
              <a:t>“什么 </a:t>
            </a:r>
            <a:r>
              <a:rPr lang="zh-CN" altLang="en-US" dirty="0" smtClean="0"/>
              <a:t>是 </a:t>
            </a:r>
            <a:r>
              <a:rPr lang="zh-CN" altLang="en-US" dirty="0"/>
              <a:t>语言 模型？”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 smtClean="0"/>
              <a:t>0.05</a:t>
            </a:r>
            <a:endParaRPr lang="en-US" altLang="zh-CN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6" name="TextBox 25"/>
          <p:cNvSpPr txBox="1"/>
          <p:nvPr/>
        </p:nvSpPr>
        <p:spPr>
          <a:xfrm>
            <a:off x="574675" y="1447800"/>
            <a:ext cx="596188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的作用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zh-CN" altLang="en-US" sz="2400" strike="sngStrike" dirty="0" smtClean="0"/>
              <a:t>对“词”的理解有限 </a:t>
            </a:r>
            <a:endParaRPr lang="en-US" altLang="zh-CN" sz="2400" strike="sngStrike" dirty="0" smtClean="0"/>
          </a:p>
          <a:p>
            <a:pPr marL="0" lvl="1"/>
            <a:endParaRPr lang="en-US" altLang="zh-CN" sz="2800" dirty="0" smtClean="0"/>
          </a:p>
          <a:p>
            <a:pPr marL="0" lvl="1"/>
            <a:r>
              <a:rPr lang="zh-CN" altLang="en-US" sz="2400" dirty="0" smtClean="0"/>
              <a:t>词法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相似性</a:t>
            </a:r>
            <a:endParaRPr lang="en-US" altLang="zh-CN" sz="2400" dirty="0" smtClean="0"/>
          </a:p>
          <a:p>
            <a:pPr marL="0" lvl="1"/>
            <a:r>
              <a:rPr lang="en-US" altLang="zh-CN" sz="2400" dirty="0" smtClean="0"/>
              <a:t>good,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better</a:t>
            </a:r>
            <a:endParaRPr lang="en-US" altLang="zh-CN" sz="2400" dirty="0"/>
          </a:p>
          <a:p>
            <a:pPr marL="0" lvl="1"/>
            <a:endParaRPr lang="en-US" altLang="zh-CN" sz="2400" dirty="0" smtClean="0"/>
          </a:p>
          <a:p>
            <a:pPr marL="0" lvl="1"/>
            <a:r>
              <a:rPr lang="zh-CN" altLang="en-US" sz="2400" dirty="0" smtClean="0"/>
              <a:t>语法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相似性</a:t>
            </a:r>
            <a:endParaRPr lang="en-US" altLang="zh-CN" sz="2400" dirty="0" smtClean="0"/>
          </a:p>
          <a:p>
            <a:pPr marL="0" lvl="1"/>
            <a:r>
              <a:rPr lang="en-US" altLang="zh-CN" sz="2400" dirty="0" smtClean="0"/>
              <a:t>see,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saw</a:t>
            </a:r>
            <a:endParaRPr lang="en-US" altLang="zh-CN" sz="2400" dirty="0"/>
          </a:p>
          <a:p>
            <a:pPr marL="0" lvl="1"/>
            <a:endParaRPr lang="en-US" altLang="zh-CN" sz="2800" strike="sngStrike" dirty="0" smtClean="0"/>
          </a:p>
          <a:p>
            <a:r>
              <a:rPr lang="zh-CN" altLang="en-US" sz="2400" dirty="0" smtClean="0"/>
              <a:t>语义相似性</a:t>
            </a:r>
            <a:endParaRPr lang="en-US" altLang="zh-CN" sz="2400" dirty="0"/>
          </a:p>
          <a:p>
            <a:r>
              <a:rPr lang="en-US" altLang="zh-CN" sz="2400" dirty="0" smtClean="0"/>
              <a:t>dog,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61" t="53004"/>
          <a:stretch/>
        </p:blipFill>
        <p:spPr>
          <a:xfrm>
            <a:off x="4032413" y="2133600"/>
            <a:ext cx="3974774" cy="32229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26" name="TextBox 25"/>
          <p:cNvSpPr txBox="1"/>
          <p:nvPr/>
        </p:nvSpPr>
        <p:spPr>
          <a:xfrm>
            <a:off x="338372" y="1219200"/>
            <a:ext cx="857702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dirty="0" smtClean="0"/>
              <a:t>为什么</a:t>
            </a:r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会有这样的作用？</a:t>
            </a:r>
            <a:endParaRPr lang="en-US" altLang="zh-CN" sz="2400" dirty="0" smtClean="0"/>
          </a:p>
          <a:p>
            <a:pPr marL="0" lvl="1"/>
            <a:endParaRPr lang="en-US" altLang="zh-CN" sz="2400" dirty="0"/>
          </a:p>
          <a:p>
            <a:pPr marL="0" lvl="1"/>
            <a:r>
              <a:rPr lang="en-US" altLang="zh-CN" sz="2400" dirty="0" smtClean="0"/>
              <a:t>Embedding</a:t>
            </a:r>
            <a:r>
              <a:rPr lang="zh-CN" altLang="en-US" sz="2400" dirty="0" smtClean="0"/>
              <a:t>的每一维相当于是机器学习出来的特征</a:t>
            </a:r>
            <a:endParaRPr lang="en-US" altLang="zh-CN" sz="2400" dirty="0" smtClean="0"/>
          </a:p>
          <a:p>
            <a:pPr marL="0" lvl="1"/>
            <a:endParaRPr lang="en-US" altLang="zh-CN" sz="2400" dirty="0"/>
          </a:p>
          <a:p>
            <a:pPr marL="0" lvl="1"/>
            <a:r>
              <a:rPr lang="zh-CN" altLang="en-US" sz="2400" dirty="0" smtClean="0"/>
              <a:t>所谓的“特征学习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表示学习”</a:t>
            </a:r>
            <a:endParaRPr lang="en-US" altLang="zh-CN" sz="2400" dirty="0"/>
          </a:p>
          <a:p>
            <a:pPr marL="0" lvl="1"/>
            <a:r>
              <a:rPr lang="en-US" altLang="zh-CN" sz="2400" dirty="0" smtClean="0"/>
              <a:t>representation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</a:p>
          <a:p>
            <a:pPr marL="0" lvl="1"/>
            <a:endParaRPr lang="en-US" altLang="zh-CN" sz="2400" dirty="0"/>
          </a:p>
          <a:p>
            <a:pPr marL="0" lvl="1"/>
            <a:r>
              <a:rPr lang="en-US" altLang="zh-CN" sz="2400" dirty="0" smtClean="0"/>
              <a:t>ICLR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marL="0" lvl="1"/>
            <a:r>
              <a:rPr lang="en-US" sz="2400" dirty="0" smtClean="0"/>
              <a:t>International </a:t>
            </a:r>
            <a:r>
              <a:rPr lang="en-US" sz="2400" dirty="0"/>
              <a:t>Conference on Learning </a:t>
            </a:r>
            <a:r>
              <a:rPr lang="en-US" sz="2400" dirty="0" smtClean="0"/>
              <a:t>Representations</a:t>
            </a:r>
          </a:p>
          <a:p>
            <a:pPr marL="0" lvl="1"/>
            <a:endParaRPr lang="en-US" altLang="zh-CN" sz="2400" dirty="0"/>
          </a:p>
          <a:p>
            <a:pPr marL="0" lvl="1"/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的核心原因</a:t>
            </a:r>
            <a:r>
              <a:rPr lang="zh-CN" altLang="en-US" sz="2400" dirty="0" smtClean="0"/>
              <a:t>之一</a:t>
            </a:r>
            <a:endParaRPr lang="en-US" altLang="zh-C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814"/>
          <a:stretch/>
        </p:blipFill>
        <p:spPr>
          <a:xfrm>
            <a:off x="198417" y="1913890"/>
            <a:ext cx="4855029" cy="3398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945" y="1371600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a,b,c,d,e</a:t>
            </a:r>
            <a:r>
              <a:rPr lang="en-US" altLang="zh-CN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3716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句子：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3379" y="57988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579888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23399" y="52653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70516" y="52694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133600"/>
            <a:ext cx="1447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C_1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/>
              <a:t>4</a:t>
            </a:r>
            <a:r>
              <a:rPr lang="zh-CN" altLang="en-US" baseline="30000" dirty="0" smtClean="0"/>
              <a:t>*</a:t>
            </a:r>
            <a:r>
              <a:rPr lang="en-US" altLang="zh-CN" baseline="30000" dirty="0" smtClean="0"/>
              <a:t>3</a:t>
            </a:r>
            <a:endParaRPr lang="en-US" altLang="zh-CN" dirty="0" smtClean="0"/>
          </a:p>
          <a:p>
            <a:r>
              <a:rPr lang="en-US" altLang="zh-CN" dirty="0" smtClean="0"/>
              <a:t>C_2</a:t>
            </a:r>
            <a:r>
              <a:rPr lang="zh-CN" altLang="en-US" dirty="0" smtClean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altLang="zh-CN" baseline="30000" dirty="0"/>
              <a:t>4</a:t>
            </a:r>
            <a:r>
              <a:rPr lang="zh-CN" altLang="en-US" baseline="30000" dirty="0"/>
              <a:t>*</a:t>
            </a:r>
            <a:r>
              <a:rPr lang="en-US" altLang="zh-CN" baseline="30000" dirty="0" smtClean="0"/>
              <a:t>3</a:t>
            </a:r>
          </a:p>
          <a:p>
            <a:r>
              <a:rPr lang="en-US" altLang="zh-CN" dirty="0" smtClean="0"/>
              <a:t>b_1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1</a:t>
            </a:r>
            <a:r>
              <a:rPr lang="zh-CN" altLang="en-US" baseline="30000" dirty="0" smtClean="0"/>
              <a:t>*</a:t>
            </a:r>
            <a:r>
              <a:rPr lang="en-US" altLang="zh-CN" baseline="30000" dirty="0" smtClean="0"/>
              <a:t>3</a:t>
            </a:r>
            <a:endParaRPr lang="en-US" baseline="30000" dirty="0"/>
          </a:p>
        </p:txBody>
      </p:sp>
      <p:sp>
        <p:nvSpPr>
          <p:cNvPr id="26" name="TextBox 25"/>
          <p:cNvSpPr txBox="1"/>
          <p:nvPr/>
        </p:nvSpPr>
        <p:spPr>
          <a:xfrm>
            <a:off x="5253980" y="1390957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hidden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h_1</a:t>
            </a:r>
            <a:r>
              <a:rPr lang="zh-CN" altLang="en-US" sz="2400" dirty="0" smtClean="0"/>
              <a:t> 的计算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3052" y="3427344"/>
            <a:ext cx="4820393" cy="114465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0" y="3681411"/>
            <a:ext cx="3469630" cy="73502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814"/>
          <a:stretch/>
        </p:blipFill>
        <p:spPr>
          <a:xfrm>
            <a:off x="198416" y="1852622"/>
            <a:ext cx="4855029" cy="3398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945" y="1371600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a,b,c,d,e</a:t>
            </a:r>
            <a:r>
              <a:rPr lang="en-US" altLang="zh-CN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3716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句子：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3379" y="57988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579888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23399" y="52653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70516" y="52694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13360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3</a:t>
            </a:r>
            <a:r>
              <a:rPr lang="zh-CN" altLang="en-US" baseline="30000" dirty="0" smtClean="0"/>
              <a:t>*</a:t>
            </a:r>
            <a:r>
              <a:rPr lang="en-US" altLang="zh-CN" baseline="30000" dirty="0"/>
              <a:t>4</a:t>
            </a:r>
            <a:endParaRPr lang="en-US" altLang="zh-CN" dirty="0" smtClean="0"/>
          </a:p>
          <a:p>
            <a:r>
              <a:rPr lang="en-US" altLang="zh-CN" dirty="0" smtClean="0"/>
              <a:t>b_2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1</a:t>
            </a:r>
            <a:r>
              <a:rPr lang="zh-CN" altLang="en-US" baseline="30000" dirty="0" smtClean="0"/>
              <a:t>*</a:t>
            </a:r>
            <a:r>
              <a:rPr lang="en-US" altLang="zh-CN" baseline="30000" dirty="0" smtClean="0"/>
              <a:t>4</a:t>
            </a:r>
            <a:endParaRPr lang="en-US" baseline="30000" dirty="0"/>
          </a:p>
        </p:txBody>
      </p:sp>
      <p:sp>
        <p:nvSpPr>
          <p:cNvPr id="26" name="TextBox 25"/>
          <p:cNvSpPr txBox="1"/>
          <p:nvPr/>
        </p:nvSpPr>
        <p:spPr>
          <a:xfrm>
            <a:off x="5253980" y="1390957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hidden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h_2</a:t>
            </a:r>
            <a:r>
              <a:rPr lang="zh-CN" altLang="en-US" sz="2400" dirty="0" smtClean="0"/>
              <a:t> 的计算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3052" y="2612479"/>
            <a:ext cx="4820393" cy="119752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445" y="4038600"/>
            <a:ext cx="3811850" cy="38535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814"/>
          <a:stretch/>
        </p:blipFill>
        <p:spPr>
          <a:xfrm>
            <a:off x="198416" y="1852622"/>
            <a:ext cx="4855029" cy="3398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945" y="1371600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</a:t>
            </a:r>
            <a:r>
              <a:rPr lang="en-US" altLang="zh-CN" dirty="0" err="1" smtClean="0"/>
              <a:t>a,b,c,d,e</a:t>
            </a:r>
            <a:r>
              <a:rPr lang="en-US" altLang="zh-CN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3716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句子：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53379" y="579888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a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579888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23399" y="52653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70516" y="52694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13360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4</a:t>
            </a:r>
            <a:r>
              <a:rPr lang="zh-CN" altLang="en-US" baseline="30000" dirty="0" smtClean="0"/>
              <a:t>*</a:t>
            </a:r>
            <a:r>
              <a:rPr lang="en-US" altLang="zh-CN" baseline="30000" dirty="0"/>
              <a:t>5</a:t>
            </a:r>
            <a:endParaRPr lang="en-US" altLang="zh-CN" dirty="0" smtClean="0"/>
          </a:p>
          <a:p>
            <a:r>
              <a:rPr lang="en-US" altLang="zh-CN" dirty="0" smtClean="0"/>
              <a:t>b_3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  <a:r>
              <a:rPr lang="en-US" altLang="zh-CN" baseline="30000" dirty="0" smtClean="0"/>
              <a:t>1</a:t>
            </a:r>
            <a:r>
              <a:rPr lang="zh-CN" altLang="en-US" baseline="30000" dirty="0" smtClean="0"/>
              <a:t>*</a:t>
            </a:r>
            <a:r>
              <a:rPr lang="en-US" altLang="zh-CN" baseline="30000" dirty="0"/>
              <a:t>5</a:t>
            </a:r>
            <a:endParaRPr lang="en-US" baseline="30000" dirty="0"/>
          </a:p>
        </p:txBody>
      </p:sp>
      <p:sp>
        <p:nvSpPr>
          <p:cNvPr id="26" name="TextBox 25"/>
          <p:cNvSpPr txBox="1"/>
          <p:nvPr/>
        </p:nvSpPr>
        <p:spPr>
          <a:xfrm>
            <a:off x="5253980" y="1390957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softmax</a:t>
            </a:r>
            <a:r>
              <a:rPr lang="zh-CN" altLang="en-US" sz="2400" dirty="0" smtClean="0"/>
              <a:t> 的计算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3052" y="2612479"/>
            <a:ext cx="4820393" cy="119752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51482"/>
            <a:ext cx="3983181" cy="112346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378505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句子：</a:t>
            </a:r>
            <a:r>
              <a:rPr lang="en-US" altLang="zh-CN" sz="2400" dirty="0" smtClean="0"/>
              <a:t>”w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z”</a:t>
            </a:r>
            <a:endParaRPr lang="en-US" sz="2400" dirty="0"/>
          </a:p>
        </p:txBody>
      </p:sp>
      <p:pic>
        <p:nvPicPr>
          <p:cNvPr id="1026" name="Picture 2" descr="https://lh5.googleusercontent.com/RNQKcCjyU9TxeU_m_pDl_ZOhr5uR_UfQWba29ZpxlaF1_g2ZjgqhbOdhZ4JqD1gEsPn16tksIpxsR83HPxONwjxrXVMF5NO6upknSrd1W-fWw5ukVzJBBA4kgfNOKvGqP_DejBwF61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 bwMode="auto">
          <a:xfrm>
            <a:off x="1583829" y="2512260"/>
            <a:ext cx="5578971" cy="19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62200" y="5204835"/>
            <a:ext cx="3928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trike="sngStrike" dirty="0"/>
              <a:t>N-gram</a:t>
            </a:r>
            <a:r>
              <a:rPr lang="zh-CN" altLang="en-US" sz="2400" strike="sngStrike" dirty="0"/>
              <a:t> 上下文的长度有限</a:t>
            </a:r>
            <a:endParaRPr lang="en-US" altLang="zh-CN" sz="2400" strike="sngStrik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altLang="zh-CN" dirty="0"/>
          </a:p>
        </p:txBody>
      </p:sp>
      <p:pic>
        <p:nvPicPr>
          <p:cNvPr id="1026" name="Picture 2" descr="https://lh5.googleusercontent.com/RNQKcCjyU9TxeU_m_pDl_ZOhr5uR_UfQWba29ZpxlaF1_g2ZjgqhbOdhZ4JqD1gEsPn16tksIpxsR83HPxONwjxrXVMF5NO6upknSrd1W-fWw5ukVzJBBA4kgfNOKvGqP_DejBwF61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r="23465"/>
          <a:stretch/>
        </p:blipFill>
        <p:spPr bwMode="auto">
          <a:xfrm>
            <a:off x="4724400" y="2514600"/>
            <a:ext cx="3397169" cy="19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724400" y="4029019"/>
            <a:ext cx="806369" cy="6096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8398" r="41287" b="25814"/>
          <a:stretch/>
        </p:blipFill>
        <p:spPr>
          <a:xfrm>
            <a:off x="1280308" y="4032348"/>
            <a:ext cx="2925784" cy="1212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5560391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Embedding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Lookup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724400" y="2403303"/>
            <a:ext cx="806369" cy="6096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512" t="384" r="21089" b="75239"/>
          <a:stretch/>
        </p:blipFill>
        <p:spPr>
          <a:xfrm>
            <a:off x="548491" y="1867428"/>
            <a:ext cx="3657601" cy="11461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57400" y="1295400"/>
            <a:ext cx="18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Softmax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altLang="zh-CN" dirty="0"/>
          </a:p>
        </p:txBody>
      </p:sp>
      <p:pic>
        <p:nvPicPr>
          <p:cNvPr id="1026" name="Picture 2" descr="https://lh5.googleusercontent.com/RNQKcCjyU9TxeU_m_pDl_ZOhr5uR_UfQWba29ZpxlaF1_g2ZjgqhbOdhZ4JqD1gEsPn16tksIpxsR83HPxONwjxrXVMF5NO6upknSrd1W-fWw5ukVzJBBA4kgfNOKvGqP_DejBwF61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r="23465"/>
          <a:stretch/>
        </p:blipFill>
        <p:spPr bwMode="auto">
          <a:xfrm>
            <a:off x="4724400" y="2514600"/>
            <a:ext cx="3397169" cy="190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 flipV="1">
            <a:off x="4724400" y="3012903"/>
            <a:ext cx="806369" cy="101611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3074" name="Picture 2" descr="https://lh5.googleusercontent.com/wc8dgLd51DtBNe6Fvmf5Ol6oxtwU0pafLXwcBHHouwr36AaIJSynsszUyCCBoIVVDiE7etNH90oQM8KC0WBCfQCy1_yMsGJ7vUFTqkgzyfUD7A_-u8VWM2G7d9TXSIXry_CpYHUuwF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5" t="-1381" r="33373" b="-1533"/>
          <a:stretch/>
        </p:blipFill>
        <p:spPr bwMode="auto">
          <a:xfrm>
            <a:off x="762000" y="1752600"/>
            <a:ext cx="3276600" cy="35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8629" y="5410200"/>
            <a:ext cx="367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3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574675" y="128617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多层叠加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775443" y="2286000"/>
            <a:ext cx="5593114" cy="2872542"/>
            <a:chOff x="2636486" y="1789655"/>
            <a:chExt cx="5593114" cy="2872542"/>
          </a:xfrm>
        </p:grpSpPr>
        <p:pic>
          <p:nvPicPr>
            <p:cNvPr id="1026" name="Picture 2" descr="https://lh5.googleusercontent.com/RNQKcCjyU9TxeU_m_pDl_ZOhr5uR_UfQWba29ZpxlaF1_g2ZjgqhbOdhZ4JqD1gEsPn16tksIpxsR83HPxONwjxrXVMF5NO6upknSrd1W-fWw5ukVzJBBA4kgfNOKvGqP_DejBwF61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0" t="-1914" r="-151" b="-6298"/>
            <a:stretch/>
          </p:blipFill>
          <p:spPr bwMode="auto">
            <a:xfrm>
              <a:off x="2636486" y="2598235"/>
              <a:ext cx="5593114" cy="206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lh5.googleusercontent.com/RNQKcCjyU9TxeU_m_pDl_ZOhr5uR_UfQWba29ZpxlaF1_g2ZjgqhbOdhZ4JqD1gEsPn16tksIpxsR83HPxONwjxrXVMF5NO6upknSrd1W-fWw5ukVzJBBA4kgfNOKvGqP_DejBwF61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0" r="-151" b="18406"/>
            <a:stretch/>
          </p:blipFill>
          <p:spPr bwMode="auto">
            <a:xfrm>
              <a:off x="2636486" y="1789655"/>
              <a:ext cx="5593114" cy="155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7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LM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9200"/>
            <a:ext cx="5791200" cy="48381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什么是语言模型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XX</a:t>
            </a:r>
            <a:r>
              <a:rPr lang="zh-CN" altLang="en-US" dirty="0" smtClean="0"/>
              <a:t> 模型  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Score(xx)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狗叫模型 </a:t>
            </a:r>
            <a:r>
              <a:rPr lang="en-US" altLang="zh-CN" dirty="0" smtClean="0"/>
              <a:t>(Bark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en-US" altLang="zh-CN" dirty="0"/>
              <a:t>)</a:t>
            </a:r>
            <a:r>
              <a:rPr lang="en-US" altLang="zh-CN" dirty="0" smtClean="0"/>
              <a:t>: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Score(</a:t>
            </a:r>
            <a:r>
              <a:rPr lang="zh-CN" altLang="en-US" dirty="0" smtClean="0"/>
              <a:t>狗叫</a:t>
            </a:r>
            <a:r>
              <a:rPr lang="en-US" altLang="zh-CN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Score(</a:t>
            </a:r>
            <a:r>
              <a:rPr lang="zh-CN" altLang="en-US" dirty="0" smtClean="0"/>
              <a:t>“汪 汪 汪”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</a:t>
            </a:r>
          </a:p>
          <a:p>
            <a:pPr marL="0" lvl="0" indent="0" algn="ctr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altLang="zh-CN" dirty="0"/>
              <a:t>Score(</a:t>
            </a:r>
            <a:r>
              <a:rPr lang="zh-CN" altLang="en-US" dirty="0"/>
              <a:t>“汪 汪 </a:t>
            </a:r>
            <a:r>
              <a:rPr lang="zh-CN" altLang="en-US" dirty="0" smtClean="0"/>
              <a:t>喵”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0.01</a:t>
            </a:r>
          </a:p>
          <a:p>
            <a:pPr marL="0" lvl="0" indent="0" algn="ctr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altLang="zh-CN" dirty="0" smtClean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zh-CN" altLang="en-US" dirty="0"/>
              <a:t>球星模型</a:t>
            </a:r>
            <a:r>
              <a:rPr lang="en-US" altLang="zh-CN" dirty="0"/>
              <a:t>:</a:t>
            </a:r>
            <a:r>
              <a:rPr lang="zh-CN" altLang="en-US" dirty="0"/>
              <a:t>   </a:t>
            </a:r>
            <a:r>
              <a:rPr lang="en-US" altLang="zh-CN" dirty="0"/>
              <a:t>Score(</a:t>
            </a:r>
            <a:r>
              <a:rPr lang="zh-CN" altLang="en-US" dirty="0"/>
              <a:t>库里</a:t>
            </a:r>
            <a:r>
              <a:rPr lang="en-US" altLang="zh-CN" dirty="0" smtClean="0"/>
              <a:t>)</a:t>
            </a:r>
            <a:r>
              <a:rPr lang="en-US" altLang="zh-CN" dirty="0"/>
              <a:t>;</a:t>
            </a:r>
            <a:r>
              <a:rPr lang="zh-CN" altLang="en-US" dirty="0" smtClean="0"/>
              <a:t> </a:t>
            </a:r>
            <a:r>
              <a:rPr lang="en-US" altLang="zh-CN" dirty="0"/>
              <a:t>Score(</a:t>
            </a:r>
            <a:r>
              <a:rPr lang="zh-CN" altLang="en-US" dirty="0"/>
              <a:t>詹姆斯</a:t>
            </a:r>
            <a:r>
              <a:rPr lang="en-US" altLang="zh-CN" dirty="0" smtClean="0"/>
              <a:t>);</a:t>
            </a:r>
            <a:endParaRPr lang="en-US" altLang="zh-CN" dirty="0"/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zh-CN" altLang="en-US" dirty="0" smtClean="0"/>
              <a:t>电影</a:t>
            </a:r>
            <a:r>
              <a:rPr lang="zh-CN" altLang="en-US" dirty="0"/>
              <a:t>模型：</a:t>
            </a:r>
            <a:r>
              <a:rPr lang="en-US" altLang="zh-CN" dirty="0"/>
              <a:t>Score(</a:t>
            </a:r>
            <a:r>
              <a:rPr lang="zh-CN" altLang="en-US" dirty="0"/>
              <a:t>湄公河行动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lvl="0" indent="0" algn="ctr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altLang="zh-C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4953000" cy="38904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38300" y="5382409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charset="0"/>
              </a:rPr>
              <a:t>Zilly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, Julian Georg, et al. "Recurrent highway networks." </a:t>
            </a:r>
            <a:endParaRPr lang="en-US" dirty="0" smtClean="0">
              <a:solidFill>
                <a:srgbClr val="222222"/>
              </a:solidFill>
              <a:latin typeface="Arial" charset="0"/>
            </a:endParaRPr>
          </a:p>
          <a:p>
            <a:r>
              <a:rPr lang="en-US" i="1" dirty="0" err="1" smtClean="0">
                <a:solidFill>
                  <a:srgbClr val="222222"/>
                </a:solidFill>
                <a:latin typeface="Arial" charset="0"/>
              </a:rPr>
              <a:t>arXiv</a:t>
            </a:r>
            <a:r>
              <a:rPr lang="en-US" i="1" dirty="0" smtClean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i="1" dirty="0">
                <a:solidFill>
                  <a:srgbClr val="222222"/>
                </a:solidFill>
                <a:latin typeface="Arial" charset="0"/>
              </a:rPr>
              <a:t>preprint arXiv:1607.03474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(2016).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概率语言模型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 smtClean="0"/>
                  <a:t>概率语言模型</a:t>
                </a:r>
                <a:r>
                  <a:rPr lang="en-US" altLang="zh-CN" dirty="0" smtClean="0"/>
                  <a:t>(Statistical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Language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Model)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𝑒𝑛𝑡𝑒𝑛𝑐𝑒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𝑠𝑒𝑛𝑡𝑒𝑛𝑐𝑒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29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38" y="2514600"/>
            <a:ext cx="6350000" cy="469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9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语言模型的用处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输入法： </a:t>
            </a:r>
            <a:r>
              <a:rPr lang="en-US" altLang="zh-CN" dirty="0" smtClean="0"/>
              <a:t>P(</a:t>
            </a:r>
            <a:r>
              <a:rPr lang="zh-CN" altLang="en-US" dirty="0" smtClean="0"/>
              <a:t>隔壁老王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隔壁老张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机器翻译：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dream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P(</a:t>
            </a:r>
            <a:r>
              <a:rPr lang="zh-CN" altLang="en-US" dirty="0" smtClean="0"/>
              <a:t>我有个梦想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我有只梦想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语音识别：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P(</a:t>
            </a:r>
            <a:r>
              <a:rPr lang="zh-CN" altLang="en-US" dirty="0" smtClean="0"/>
              <a:t>我向你汇报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zh-CN" altLang="en-US" dirty="0" smtClean="0"/>
              <a:t>我象你汇报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359641" y="4724400"/>
            <a:ext cx="818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核心： 通过分数来告诉机器怎么说人话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C175C-3A88-C44B-B347-13DACA828E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14245</TotalTime>
  <Words>3101</Words>
  <Application>Microsoft Macintosh PowerPoint</Application>
  <PresentationFormat>On-screen Show (4:3)</PresentationFormat>
  <Paragraphs>746</Paragraphs>
  <Slides>71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Cambria Math</vt:lpstr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语言模型 Language Model</vt:lpstr>
      <vt:lpstr>提纲</vt:lpstr>
      <vt:lpstr>提纲</vt:lpstr>
      <vt:lpstr>什么是语言模型</vt:lpstr>
      <vt:lpstr>什么是语言模型</vt:lpstr>
      <vt:lpstr>什么是语言模型</vt:lpstr>
      <vt:lpstr>概率语言模型</vt:lpstr>
      <vt:lpstr>语言模型的用处</vt:lpstr>
      <vt:lpstr>提纲</vt:lpstr>
      <vt:lpstr>N-gram</vt:lpstr>
      <vt:lpstr>N-gram</vt:lpstr>
      <vt:lpstr>N-gram</vt:lpstr>
      <vt:lpstr>语言模型总结</vt:lpstr>
      <vt:lpstr>提纲</vt:lpstr>
      <vt:lpstr>语言模型的评价</vt:lpstr>
      <vt:lpstr>语言模型的评价</vt:lpstr>
      <vt:lpstr>语言模型的评价</vt:lpstr>
      <vt:lpstr>语言模型的评价</vt:lpstr>
      <vt:lpstr>语言模型的评价</vt:lpstr>
      <vt:lpstr>提纲</vt:lpstr>
      <vt:lpstr>OOV</vt:lpstr>
      <vt:lpstr>OOV</vt:lpstr>
      <vt:lpstr>OOV</vt:lpstr>
      <vt:lpstr>OOV</vt:lpstr>
      <vt:lpstr>OOV</vt:lpstr>
      <vt:lpstr>OOV</vt:lpstr>
      <vt:lpstr>OOV</vt:lpstr>
      <vt:lpstr>OOV</vt:lpstr>
      <vt:lpstr>提纲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平滑</vt:lpstr>
      <vt:lpstr>N-gram 语言模型</vt:lpstr>
      <vt:lpstr>N-gram 语言模型</vt:lpstr>
      <vt:lpstr>N-gram 语言模型</vt:lpstr>
      <vt:lpstr>N-gram 语言模型</vt:lpstr>
      <vt:lpstr>N-gram 语言模型</vt:lpstr>
      <vt:lpstr>N-gram 语言模型</vt:lpstr>
      <vt:lpstr>提纲</vt:lpstr>
      <vt:lpstr>神经网络语言模型</vt:lpstr>
      <vt:lpstr>Neural Network Language Model </vt:lpstr>
      <vt:lpstr>Neural Network Language Model </vt:lpstr>
      <vt:lpstr>Neural Network Language Model </vt:lpstr>
      <vt:lpstr>Neural Network Language Model </vt:lpstr>
      <vt:lpstr>Neural Network Language Model </vt:lpstr>
      <vt:lpstr>Neural Network Language Model </vt:lpstr>
      <vt:lpstr>Neural Network Language Model </vt:lpstr>
      <vt:lpstr>Recurrent Neural Network LM</vt:lpstr>
      <vt:lpstr>Recurrent Neural Network LM</vt:lpstr>
      <vt:lpstr>Recurrent Neural Network LM</vt:lpstr>
      <vt:lpstr>Recurrent Neural Network LM</vt:lpstr>
      <vt:lpstr>Recurrent Neural Network LM</vt:lpstr>
      <vt:lpstr>Recurrent Highway Network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123</cp:revision>
  <dcterms:created xsi:type="dcterms:W3CDTF">2017-05-01T17:50:30Z</dcterms:created>
  <dcterms:modified xsi:type="dcterms:W3CDTF">2017-06-29T23:30:45Z</dcterms:modified>
</cp:coreProperties>
</file>